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47"/>
  </p:notesMasterIdLst>
  <p:handoutMasterIdLst>
    <p:handoutMasterId r:id="rId48"/>
  </p:handoutMasterIdLst>
  <p:sldIdLst>
    <p:sldId id="333" r:id="rId2"/>
    <p:sldId id="469" r:id="rId3"/>
    <p:sldId id="403" r:id="rId4"/>
    <p:sldId id="468" r:id="rId5"/>
    <p:sldId id="465" r:id="rId6"/>
    <p:sldId id="470" r:id="rId7"/>
    <p:sldId id="455" r:id="rId8"/>
    <p:sldId id="421" r:id="rId9"/>
    <p:sldId id="433" r:id="rId10"/>
    <p:sldId id="422" r:id="rId11"/>
    <p:sldId id="415" r:id="rId12"/>
    <p:sldId id="416" r:id="rId13"/>
    <p:sldId id="436" r:id="rId14"/>
    <p:sldId id="438" r:id="rId15"/>
    <p:sldId id="417" r:id="rId16"/>
    <p:sldId id="439" r:id="rId17"/>
    <p:sldId id="419" r:id="rId18"/>
    <p:sldId id="418" r:id="rId19"/>
    <p:sldId id="466" r:id="rId20"/>
    <p:sldId id="441" r:id="rId21"/>
    <p:sldId id="442" r:id="rId22"/>
    <p:sldId id="457" r:id="rId23"/>
    <p:sldId id="420" r:id="rId24"/>
    <p:sldId id="448" r:id="rId25"/>
    <p:sldId id="467" r:id="rId26"/>
    <p:sldId id="423" r:id="rId27"/>
    <p:sldId id="458" r:id="rId28"/>
    <p:sldId id="425" r:id="rId29"/>
    <p:sldId id="462" r:id="rId30"/>
    <p:sldId id="463" r:id="rId31"/>
    <p:sldId id="471" r:id="rId32"/>
    <p:sldId id="464" r:id="rId33"/>
    <p:sldId id="446" r:id="rId34"/>
    <p:sldId id="428" r:id="rId35"/>
    <p:sldId id="453" r:id="rId36"/>
    <p:sldId id="459" r:id="rId37"/>
    <p:sldId id="460" r:id="rId38"/>
    <p:sldId id="461" r:id="rId39"/>
    <p:sldId id="429" r:id="rId40"/>
    <p:sldId id="449" r:id="rId41"/>
    <p:sldId id="454" r:id="rId42"/>
    <p:sldId id="450" r:id="rId43"/>
    <p:sldId id="444" r:id="rId44"/>
    <p:sldId id="445" r:id="rId45"/>
    <p:sldId id="413" r:id="rId46"/>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ta Leontiades" initials="NL" lastIdx="2" clrIdx="0">
    <p:extLst>
      <p:ext uri="{19B8F6BF-5375-455C-9EA6-DF929625EA0E}">
        <p15:presenceInfo xmlns:p15="http://schemas.microsoft.com/office/powerpoint/2012/main" userId="S::nleontiades@4leafinc.com::8ad25d8c-d0f7-410f-8901-9cb02141dd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EFA7"/>
    <a:srgbClr val="000000"/>
    <a:srgbClr val="008000"/>
    <a:srgbClr val="009200"/>
    <a:srgbClr val="009600"/>
    <a:srgbClr val="008A00"/>
    <a:srgbClr val="329C92"/>
    <a:srgbClr val="3DB93D"/>
    <a:srgbClr val="00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86410" autoAdjust="0"/>
  </p:normalViewPr>
  <p:slideViewPr>
    <p:cSldViewPr>
      <p:cViewPr varScale="1">
        <p:scale>
          <a:sx n="66" d="100"/>
          <a:sy n="66" d="100"/>
        </p:scale>
        <p:origin x="55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1698"/>
    </p:cViewPr>
  </p:sorterViewPr>
  <p:notesViewPr>
    <p:cSldViewPr>
      <p:cViewPr varScale="1">
        <p:scale>
          <a:sx n="75" d="100"/>
          <a:sy n="75" d="100"/>
        </p:scale>
        <p:origin x="159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CED64E8E-EF80-4757-9B44-9FD31525F4CB}" type="datetimeFigureOut">
              <a:rPr lang="en-US" smtClean="0"/>
              <a:t>5/8/2021</a:t>
            </a:fld>
            <a:endParaRPr lang="en-US" dirty="0"/>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64F4A480-E4B7-4F13-AEC9-5B5E26BC0A4E}" type="slidenum">
              <a:rPr lang="en-US" smtClean="0"/>
              <a:t>‹#›</a:t>
            </a:fld>
            <a:endParaRPr lang="en-US" dirty="0"/>
          </a:p>
        </p:txBody>
      </p:sp>
    </p:spTree>
    <p:extLst>
      <p:ext uri="{BB962C8B-B14F-4D97-AF65-F5344CB8AC3E}">
        <p14:creationId xmlns:p14="http://schemas.microsoft.com/office/powerpoint/2010/main" val="3845039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076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265014" y="0"/>
            <a:ext cx="4029282" cy="350760"/>
          </a:xfrm>
          <a:prstGeom prst="rect">
            <a:avLst/>
          </a:prstGeom>
        </p:spPr>
        <p:txBody>
          <a:bodyPr vert="horz" lIns="91440" tIns="45720" rIns="91440" bIns="45720" rtlCol="0"/>
          <a:lstStyle>
            <a:lvl1pPr algn="r">
              <a:defRPr sz="1200"/>
            </a:lvl1pPr>
          </a:lstStyle>
          <a:p>
            <a:fld id="{06CB9212-82A2-43C3-9611-4E2652F7D767}" type="datetimeFigureOut">
              <a:rPr lang="en-US" smtClean="0"/>
              <a:pPr/>
              <a:t>5/8/2021</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0482" y="3330419"/>
            <a:ext cx="7435436" cy="31544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443"/>
            <a:ext cx="4029282" cy="35076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014" y="6658443"/>
            <a:ext cx="4029282" cy="350760"/>
          </a:xfrm>
          <a:prstGeom prst="rect">
            <a:avLst/>
          </a:prstGeom>
        </p:spPr>
        <p:txBody>
          <a:bodyPr vert="horz" lIns="91440" tIns="45720" rIns="91440" bIns="45720" rtlCol="0" anchor="b"/>
          <a:lstStyle>
            <a:lvl1pPr algn="r">
              <a:defRPr sz="1200"/>
            </a:lvl1pPr>
          </a:lstStyle>
          <a:p>
            <a:fld id="{315BF12D-354B-483F-AF48-842FAE36F1CD}" type="slidenum">
              <a:rPr lang="en-US" smtClean="0"/>
              <a:pPr/>
              <a:t>‹#›</a:t>
            </a:fld>
            <a:endParaRPr lang="en-US" dirty="0"/>
          </a:p>
        </p:txBody>
      </p:sp>
    </p:spTree>
    <p:extLst>
      <p:ext uri="{BB962C8B-B14F-4D97-AF65-F5344CB8AC3E}">
        <p14:creationId xmlns:p14="http://schemas.microsoft.com/office/powerpoint/2010/main" val="8542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BF12D-354B-483F-AF48-842FAE36F1CD}" type="slidenum">
              <a:rPr lang="en-US" smtClean="0"/>
              <a:pPr/>
              <a:t>1</a:t>
            </a:fld>
            <a:endParaRPr lang="en-US" dirty="0"/>
          </a:p>
        </p:txBody>
      </p:sp>
    </p:spTree>
    <p:extLst>
      <p:ext uri="{BB962C8B-B14F-4D97-AF65-F5344CB8AC3E}">
        <p14:creationId xmlns:p14="http://schemas.microsoft.com/office/powerpoint/2010/main" val="707988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10</a:t>
            </a:fld>
            <a:endParaRPr lang="en-US" dirty="0"/>
          </a:p>
        </p:txBody>
      </p:sp>
    </p:spTree>
    <p:extLst>
      <p:ext uri="{BB962C8B-B14F-4D97-AF65-F5344CB8AC3E}">
        <p14:creationId xmlns:p14="http://schemas.microsoft.com/office/powerpoint/2010/main" val="3244224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11</a:t>
            </a:fld>
            <a:endParaRPr lang="en-US" dirty="0"/>
          </a:p>
        </p:txBody>
      </p:sp>
    </p:spTree>
    <p:extLst>
      <p:ext uri="{BB962C8B-B14F-4D97-AF65-F5344CB8AC3E}">
        <p14:creationId xmlns:p14="http://schemas.microsoft.com/office/powerpoint/2010/main" val="3387901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12</a:t>
            </a:fld>
            <a:endParaRPr lang="en-US" dirty="0"/>
          </a:p>
        </p:txBody>
      </p:sp>
    </p:spTree>
    <p:extLst>
      <p:ext uri="{BB962C8B-B14F-4D97-AF65-F5344CB8AC3E}">
        <p14:creationId xmlns:p14="http://schemas.microsoft.com/office/powerpoint/2010/main" val="1579115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13</a:t>
            </a:fld>
            <a:endParaRPr lang="en-US" dirty="0"/>
          </a:p>
        </p:txBody>
      </p:sp>
    </p:spTree>
    <p:extLst>
      <p:ext uri="{BB962C8B-B14F-4D97-AF65-F5344CB8AC3E}">
        <p14:creationId xmlns:p14="http://schemas.microsoft.com/office/powerpoint/2010/main" val="1588830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14</a:t>
            </a:fld>
            <a:endParaRPr lang="en-US" dirty="0"/>
          </a:p>
        </p:txBody>
      </p:sp>
    </p:spTree>
    <p:extLst>
      <p:ext uri="{BB962C8B-B14F-4D97-AF65-F5344CB8AC3E}">
        <p14:creationId xmlns:p14="http://schemas.microsoft.com/office/powerpoint/2010/main" val="3840627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15</a:t>
            </a:fld>
            <a:endParaRPr lang="en-US" dirty="0"/>
          </a:p>
        </p:txBody>
      </p:sp>
    </p:spTree>
    <p:extLst>
      <p:ext uri="{BB962C8B-B14F-4D97-AF65-F5344CB8AC3E}">
        <p14:creationId xmlns:p14="http://schemas.microsoft.com/office/powerpoint/2010/main" val="2643711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16</a:t>
            </a:fld>
            <a:endParaRPr lang="en-US" dirty="0"/>
          </a:p>
        </p:txBody>
      </p:sp>
    </p:spTree>
    <p:extLst>
      <p:ext uri="{BB962C8B-B14F-4D97-AF65-F5344CB8AC3E}">
        <p14:creationId xmlns:p14="http://schemas.microsoft.com/office/powerpoint/2010/main" val="3248170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17</a:t>
            </a:fld>
            <a:endParaRPr lang="en-US" dirty="0"/>
          </a:p>
        </p:txBody>
      </p:sp>
    </p:spTree>
    <p:extLst>
      <p:ext uri="{BB962C8B-B14F-4D97-AF65-F5344CB8AC3E}">
        <p14:creationId xmlns:p14="http://schemas.microsoft.com/office/powerpoint/2010/main" val="425055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18</a:t>
            </a:fld>
            <a:endParaRPr lang="en-US" dirty="0"/>
          </a:p>
        </p:txBody>
      </p:sp>
    </p:spTree>
    <p:extLst>
      <p:ext uri="{BB962C8B-B14F-4D97-AF65-F5344CB8AC3E}">
        <p14:creationId xmlns:p14="http://schemas.microsoft.com/office/powerpoint/2010/main" val="3847623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19</a:t>
            </a:fld>
            <a:endParaRPr lang="en-US" dirty="0"/>
          </a:p>
        </p:txBody>
      </p:sp>
    </p:spTree>
    <p:extLst>
      <p:ext uri="{BB962C8B-B14F-4D97-AF65-F5344CB8AC3E}">
        <p14:creationId xmlns:p14="http://schemas.microsoft.com/office/powerpoint/2010/main" val="2722708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BF12D-354B-483F-AF48-842FAE36F1CD}" type="slidenum">
              <a:rPr lang="en-US" smtClean="0"/>
              <a:pPr/>
              <a:t>2</a:t>
            </a:fld>
            <a:endParaRPr lang="en-US" dirty="0"/>
          </a:p>
        </p:txBody>
      </p:sp>
    </p:spTree>
    <p:extLst>
      <p:ext uri="{BB962C8B-B14F-4D97-AF65-F5344CB8AC3E}">
        <p14:creationId xmlns:p14="http://schemas.microsoft.com/office/powerpoint/2010/main" val="3630654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20</a:t>
            </a:fld>
            <a:endParaRPr lang="en-US" dirty="0"/>
          </a:p>
        </p:txBody>
      </p:sp>
    </p:spTree>
    <p:extLst>
      <p:ext uri="{BB962C8B-B14F-4D97-AF65-F5344CB8AC3E}">
        <p14:creationId xmlns:p14="http://schemas.microsoft.com/office/powerpoint/2010/main" val="2197252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21</a:t>
            </a:fld>
            <a:endParaRPr lang="en-US" dirty="0"/>
          </a:p>
        </p:txBody>
      </p:sp>
    </p:spTree>
    <p:extLst>
      <p:ext uri="{BB962C8B-B14F-4D97-AF65-F5344CB8AC3E}">
        <p14:creationId xmlns:p14="http://schemas.microsoft.com/office/powerpoint/2010/main" val="601805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22</a:t>
            </a:fld>
            <a:endParaRPr lang="en-US" dirty="0"/>
          </a:p>
        </p:txBody>
      </p:sp>
    </p:spTree>
    <p:extLst>
      <p:ext uri="{BB962C8B-B14F-4D97-AF65-F5344CB8AC3E}">
        <p14:creationId xmlns:p14="http://schemas.microsoft.com/office/powerpoint/2010/main" val="684356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23</a:t>
            </a:fld>
            <a:endParaRPr lang="en-US" dirty="0"/>
          </a:p>
        </p:txBody>
      </p:sp>
    </p:spTree>
    <p:extLst>
      <p:ext uri="{BB962C8B-B14F-4D97-AF65-F5344CB8AC3E}">
        <p14:creationId xmlns:p14="http://schemas.microsoft.com/office/powerpoint/2010/main" val="907811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24</a:t>
            </a:fld>
            <a:endParaRPr lang="en-US" dirty="0"/>
          </a:p>
        </p:txBody>
      </p:sp>
    </p:spTree>
    <p:extLst>
      <p:ext uri="{BB962C8B-B14F-4D97-AF65-F5344CB8AC3E}">
        <p14:creationId xmlns:p14="http://schemas.microsoft.com/office/powerpoint/2010/main" val="2672629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25</a:t>
            </a:fld>
            <a:endParaRPr lang="en-US" dirty="0"/>
          </a:p>
        </p:txBody>
      </p:sp>
    </p:spTree>
    <p:extLst>
      <p:ext uri="{BB962C8B-B14F-4D97-AF65-F5344CB8AC3E}">
        <p14:creationId xmlns:p14="http://schemas.microsoft.com/office/powerpoint/2010/main" val="3589158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26</a:t>
            </a:fld>
            <a:endParaRPr lang="en-US" dirty="0"/>
          </a:p>
        </p:txBody>
      </p:sp>
    </p:spTree>
    <p:extLst>
      <p:ext uri="{BB962C8B-B14F-4D97-AF65-F5344CB8AC3E}">
        <p14:creationId xmlns:p14="http://schemas.microsoft.com/office/powerpoint/2010/main" val="3772581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27</a:t>
            </a:fld>
            <a:endParaRPr lang="en-US" dirty="0"/>
          </a:p>
        </p:txBody>
      </p:sp>
    </p:spTree>
    <p:extLst>
      <p:ext uri="{BB962C8B-B14F-4D97-AF65-F5344CB8AC3E}">
        <p14:creationId xmlns:p14="http://schemas.microsoft.com/office/powerpoint/2010/main" val="2736327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28</a:t>
            </a:fld>
            <a:endParaRPr lang="en-US" dirty="0"/>
          </a:p>
        </p:txBody>
      </p:sp>
    </p:spTree>
    <p:extLst>
      <p:ext uri="{BB962C8B-B14F-4D97-AF65-F5344CB8AC3E}">
        <p14:creationId xmlns:p14="http://schemas.microsoft.com/office/powerpoint/2010/main" val="3764054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29</a:t>
            </a:fld>
            <a:endParaRPr lang="en-US" dirty="0"/>
          </a:p>
        </p:txBody>
      </p:sp>
    </p:spTree>
    <p:extLst>
      <p:ext uri="{BB962C8B-B14F-4D97-AF65-F5344CB8AC3E}">
        <p14:creationId xmlns:p14="http://schemas.microsoft.com/office/powerpoint/2010/main" val="4129467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3</a:t>
            </a:fld>
            <a:endParaRPr lang="en-US" dirty="0"/>
          </a:p>
        </p:txBody>
      </p:sp>
    </p:spTree>
    <p:extLst>
      <p:ext uri="{BB962C8B-B14F-4D97-AF65-F5344CB8AC3E}">
        <p14:creationId xmlns:p14="http://schemas.microsoft.com/office/powerpoint/2010/main" val="288446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30</a:t>
            </a:fld>
            <a:endParaRPr lang="en-US" dirty="0"/>
          </a:p>
        </p:txBody>
      </p:sp>
    </p:spTree>
    <p:extLst>
      <p:ext uri="{BB962C8B-B14F-4D97-AF65-F5344CB8AC3E}">
        <p14:creationId xmlns:p14="http://schemas.microsoft.com/office/powerpoint/2010/main" val="2043086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31</a:t>
            </a:fld>
            <a:endParaRPr lang="en-US" dirty="0"/>
          </a:p>
        </p:txBody>
      </p:sp>
    </p:spTree>
    <p:extLst>
      <p:ext uri="{BB962C8B-B14F-4D97-AF65-F5344CB8AC3E}">
        <p14:creationId xmlns:p14="http://schemas.microsoft.com/office/powerpoint/2010/main" val="2856367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32</a:t>
            </a:fld>
            <a:endParaRPr lang="en-US" dirty="0"/>
          </a:p>
        </p:txBody>
      </p:sp>
    </p:spTree>
    <p:extLst>
      <p:ext uri="{BB962C8B-B14F-4D97-AF65-F5344CB8AC3E}">
        <p14:creationId xmlns:p14="http://schemas.microsoft.com/office/powerpoint/2010/main" val="2856367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34</a:t>
            </a:fld>
            <a:endParaRPr lang="en-US" dirty="0"/>
          </a:p>
        </p:txBody>
      </p:sp>
    </p:spTree>
    <p:extLst>
      <p:ext uri="{BB962C8B-B14F-4D97-AF65-F5344CB8AC3E}">
        <p14:creationId xmlns:p14="http://schemas.microsoft.com/office/powerpoint/2010/main" val="3721520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35</a:t>
            </a:fld>
            <a:endParaRPr lang="en-US" dirty="0"/>
          </a:p>
        </p:txBody>
      </p:sp>
    </p:spTree>
    <p:extLst>
      <p:ext uri="{BB962C8B-B14F-4D97-AF65-F5344CB8AC3E}">
        <p14:creationId xmlns:p14="http://schemas.microsoft.com/office/powerpoint/2010/main" val="445414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36</a:t>
            </a:fld>
            <a:endParaRPr lang="en-US" dirty="0"/>
          </a:p>
        </p:txBody>
      </p:sp>
    </p:spTree>
    <p:extLst>
      <p:ext uri="{BB962C8B-B14F-4D97-AF65-F5344CB8AC3E}">
        <p14:creationId xmlns:p14="http://schemas.microsoft.com/office/powerpoint/2010/main" val="30511059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37</a:t>
            </a:fld>
            <a:endParaRPr lang="en-US" dirty="0"/>
          </a:p>
        </p:txBody>
      </p:sp>
    </p:spTree>
    <p:extLst>
      <p:ext uri="{BB962C8B-B14F-4D97-AF65-F5344CB8AC3E}">
        <p14:creationId xmlns:p14="http://schemas.microsoft.com/office/powerpoint/2010/main" val="3454224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38</a:t>
            </a:fld>
            <a:endParaRPr lang="en-US" dirty="0"/>
          </a:p>
        </p:txBody>
      </p:sp>
    </p:spTree>
    <p:extLst>
      <p:ext uri="{BB962C8B-B14F-4D97-AF65-F5344CB8AC3E}">
        <p14:creationId xmlns:p14="http://schemas.microsoft.com/office/powerpoint/2010/main" val="3098239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39</a:t>
            </a:fld>
            <a:endParaRPr lang="en-US" dirty="0"/>
          </a:p>
        </p:txBody>
      </p:sp>
    </p:spTree>
    <p:extLst>
      <p:ext uri="{BB962C8B-B14F-4D97-AF65-F5344CB8AC3E}">
        <p14:creationId xmlns:p14="http://schemas.microsoft.com/office/powerpoint/2010/main" val="2896316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40</a:t>
            </a:fld>
            <a:endParaRPr lang="en-US" dirty="0"/>
          </a:p>
        </p:txBody>
      </p:sp>
    </p:spTree>
    <p:extLst>
      <p:ext uri="{BB962C8B-B14F-4D97-AF65-F5344CB8AC3E}">
        <p14:creationId xmlns:p14="http://schemas.microsoft.com/office/powerpoint/2010/main" val="3158166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4</a:t>
            </a:fld>
            <a:endParaRPr lang="en-US" dirty="0"/>
          </a:p>
        </p:txBody>
      </p:sp>
    </p:spTree>
    <p:extLst>
      <p:ext uri="{BB962C8B-B14F-4D97-AF65-F5344CB8AC3E}">
        <p14:creationId xmlns:p14="http://schemas.microsoft.com/office/powerpoint/2010/main" val="2884596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41</a:t>
            </a:fld>
            <a:endParaRPr lang="en-US" dirty="0"/>
          </a:p>
        </p:txBody>
      </p:sp>
    </p:spTree>
    <p:extLst>
      <p:ext uri="{BB962C8B-B14F-4D97-AF65-F5344CB8AC3E}">
        <p14:creationId xmlns:p14="http://schemas.microsoft.com/office/powerpoint/2010/main" val="4227780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42</a:t>
            </a:fld>
            <a:endParaRPr lang="en-US" dirty="0"/>
          </a:p>
        </p:txBody>
      </p:sp>
    </p:spTree>
    <p:extLst>
      <p:ext uri="{BB962C8B-B14F-4D97-AF65-F5344CB8AC3E}">
        <p14:creationId xmlns:p14="http://schemas.microsoft.com/office/powerpoint/2010/main" val="3923154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43</a:t>
            </a:fld>
            <a:endParaRPr lang="en-US" dirty="0"/>
          </a:p>
        </p:txBody>
      </p:sp>
    </p:spTree>
    <p:extLst>
      <p:ext uri="{BB962C8B-B14F-4D97-AF65-F5344CB8AC3E}">
        <p14:creationId xmlns:p14="http://schemas.microsoft.com/office/powerpoint/2010/main" val="485489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44</a:t>
            </a:fld>
            <a:endParaRPr lang="en-US" dirty="0"/>
          </a:p>
        </p:txBody>
      </p:sp>
    </p:spTree>
    <p:extLst>
      <p:ext uri="{BB962C8B-B14F-4D97-AF65-F5344CB8AC3E}">
        <p14:creationId xmlns:p14="http://schemas.microsoft.com/office/powerpoint/2010/main" val="7291411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pPr marR="0" algn="just">
              <a:spcBef>
                <a:spcPts val="0"/>
              </a:spcBef>
              <a:spcAft>
                <a:spcPts val="0"/>
              </a:spcAft>
            </a:pP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315BF12D-354B-483F-AF48-842FAE36F1CD}" type="slidenum">
              <a:rPr lang="en-US" smtClean="0"/>
              <a:pPr/>
              <a:t>45</a:t>
            </a:fld>
            <a:endParaRPr lang="en-US" dirty="0"/>
          </a:p>
        </p:txBody>
      </p:sp>
    </p:spTree>
    <p:extLst>
      <p:ext uri="{BB962C8B-B14F-4D97-AF65-F5344CB8AC3E}">
        <p14:creationId xmlns:p14="http://schemas.microsoft.com/office/powerpoint/2010/main" val="1704436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BF12D-354B-483F-AF48-842FAE36F1CD}" type="slidenum">
              <a:rPr lang="en-US" smtClean="0"/>
              <a:pPr/>
              <a:t>5</a:t>
            </a:fld>
            <a:endParaRPr lang="en-US" dirty="0"/>
          </a:p>
        </p:txBody>
      </p:sp>
    </p:spTree>
    <p:extLst>
      <p:ext uri="{BB962C8B-B14F-4D97-AF65-F5344CB8AC3E}">
        <p14:creationId xmlns:p14="http://schemas.microsoft.com/office/powerpoint/2010/main" val="189545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BF12D-354B-483F-AF48-842FAE36F1CD}" type="slidenum">
              <a:rPr lang="en-US" smtClean="0"/>
              <a:pPr/>
              <a:t>6</a:t>
            </a:fld>
            <a:endParaRPr lang="en-US" dirty="0"/>
          </a:p>
        </p:txBody>
      </p:sp>
    </p:spTree>
    <p:extLst>
      <p:ext uri="{BB962C8B-B14F-4D97-AF65-F5344CB8AC3E}">
        <p14:creationId xmlns:p14="http://schemas.microsoft.com/office/powerpoint/2010/main" val="2032260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7</a:t>
            </a:fld>
            <a:endParaRPr lang="en-US" dirty="0"/>
          </a:p>
        </p:txBody>
      </p:sp>
    </p:spTree>
    <p:extLst>
      <p:ext uri="{BB962C8B-B14F-4D97-AF65-F5344CB8AC3E}">
        <p14:creationId xmlns:p14="http://schemas.microsoft.com/office/powerpoint/2010/main" val="1495003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8</a:t>
            </a:fld>
            <a:endParaRPr lang="en-US" dirty="0"/>
          </a:p>
        </p:txBody>
      </p:sp>
    </p:spTree>
    <p:extLst>
      <p:ext uri="{BB962C8B-B14F-4D97-AF65-F5344CB8AC3E}">
        <p14:creationId xmlns:p14="http://schemas.microsoft.com/office/powerpoint/2010/main" val="2568202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5BF12D-354B-483F-AF48-842FAE36F1CD}" type="slidenum">
              <a:rPr lang="en-US" smtClean="0"/>
              <a:pPr/>
              <a:t>9</a:t>
            </a:fld>
            <a:endParaRPr lang="en-US" dirty="0"/>
          </a:p>
        </p:txBody>
      </p:sp>
    </p:spTree>
    <p:extLst>
      <p:ext uri="{BB962C8B-B14F-4D97-AF65-F5344CB8AC3E}">
        <p14:creationId xmlns:p14="http://schemas.microsoft.com/office/powerpoint/2010/main" val="2670467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6"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6" y="4050836"/>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D1EDB3E-0C84-4280-93DA-F287EEEAC35B}" type="datetimeFigureOut">
              <a:rPr lang="en-US" smtClean="0"/>
              <a:pPr>
                <a:defRPr/>
              </a:pPr>
              <a:t>5/8/2021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98FB3B8-FA00-4DA4-AB6F-0CBF4FDE6C34}" type="slidenum">
              <a:rPr lang="en-US" smtClean="0"/>
              <a:pPr>
                <a:defRPr/>
              </a:pPr>
              <a:t>‹#›</a:t>
            </a:fld>
            <a:endParaRPr lang="en-US" dirty="0"/>
          </a:p>
        </p:txBody>
      </p:sp>
    </p:spTree>
    <p:extLst>
      <p:ext uri="{BB962C8B-B14F-4D97-AF65-F5344CB8AC3E}">
        <p14:creationId xmlns:p14="http://schemas.microsoft.com/office/powerpoint/2010/main" val="2971835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1"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A090021-FFE5-4E88-B1AC-C83BA88783F0}" type="datetimeFigureOut">
              <a:rPr lang="en-US" smtClean="0"/>
              <a:pPr>
                <a:defRPr/>
              </a:pPr>
              <a:t>5/8/2021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74392F1-6E24-4D76-83B0-D4490DABB107}" type="slidenum">
              <a:rPr lang="en-US" smtClean="0"/>
              <a:pPr>
                <a:defRPr/>
              </a:pPr>
              <a:t>‹#›</a:t>
            </a:fld>
            <a:endParaRPr lang="en-US" dirty="0"/>
          </a:p>
        </p:txBody>
      </p:sp>
    </p:spTree>
    <p:extLst>
      <p:ext uri="{BB962C8B-B14F-4D97-AF65-F5344CB8AC3E}">
        <p14:creationId xmlns:p14="http://schemas.microsoft.com/office/powerpoint/2010/main" val="4226533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5"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A090021-FFE5-4E88-B1AC-C83BA88783F0}" type="datetimeFigureOut">
              <a:rPr lang="en-US" smtClean="0"/>
              <a:pPr>
                <a:defRPr/>
              </a:pPr>
              <a:t>5/8/2021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74392F1-6E24-4D76-83B0-D4490DABB107}" type="slidenum">
              <a:rPr lang="en-US" smtClean="0"/>
              <a:pPr>
                <a:defRPr/>
              </a:pPr>
              <a:t>‹#›</a:t>
            </a:fld>
            <a:endParaRPr lang="en-US" dirty="0"/>
          </a:p>
        </p:txBody>
      </p:sp>
      <p:sp>
        <p:nvSpPr>
          <p:cNvPr id="24" name="TextBox 23"/>
          <p:cNvSpPr txBox="1"/>
          <p:nvPr/>
        </p:nvSpPr>
        <p:spPr>
          <a:xfrm>
            <a:off x="482712"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700"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36099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9"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A090021-FFE5-4E88-B1AC-C83BA88783F0}" type="datetimeFigureOut">
              <a:rPr lang="en-US" smtClean="0"/>
              <a:pPr>
                <a:defRPr/>
              </a:pPr>
              <a:t>5/8/2021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74392F1-6E24-4D76-83B0-D4490DABB107}" type="slidenum">
              <a:rPr lang="en-US" smtClean="0"/>
              <a:pPr>
                <a:defRPr/>
              </a:pPr>
              <a:t>‹#›</a:t>
            </a:fld>
            <a:endParaRPr lang="en-US" dirty="0"/>
          </a:p>
        </p:txBody>
      </p:sp>
    </p:spTree>
    <p:extLst>
      <p:ext uri="{BB962C8B-B14F-4D97-AF65-F5344CB8AC3E}">
        <p14:creationId xmlns:p14="http://schemas.microsoft.com/office/powerpoint/2010/main" val="3589428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6"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A090021-FFE5-4E88-B1AC-C83BA88783F0}" type="datetimeFigureOut">
              <a:rPr lang="en-US" smtClean="0"/>
              <a:pPr>
                <a:defRPr/>
              </a:pPr>
              <a:t>5/8/2021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74392F1-6E24-4D76-83B0-D4490DABB107}" type="slidenum">
              <a:rPr lang="en-US" smtClean="0"/>
              <a:pPr>
                <a:defRPr/>
              </a:pPr>
              <a:t>‹#›</a:t>
            </a:fld>
            <a:endParaRPr lang="en-US" dirty="0"/>
          </a:p>
        </p:txBody>
      </p:sp>
      <p:sp>
        <p:nvSpPr>
          <p:cNvPr id="24" name="TextBox 23"/>
          <p:cNvSpPr txBox="1"/>
          <p:nvPr/>
        </p:nvSpPr>
        <p:spPr>
          <a:xfrm>
            <a:off x="482712"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700"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30852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9"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9"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A090021-FFE5-4E88-B1AC-C83BA88783F0}" type="datetimeFigureOut">
              <a:rPr lang="en-US" smtClean="0"/>
              <a:pPr>
                <a:defRPr/>
              </a:pPr>
              <a:t>5/8/2021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74392F1-6E24-4D76-83B0-D4490DABB107}" type="slidenum">
              <a:rPr lang="en-US" smtClean="0"/>
              <a:pPr>
                <a:defRPr/>
              </a:pPr>
              <a:t>‹#›</a:t>
            </a:fld>
            <a:endParaRPr lang="en-US" dirty="0"/>
          </a:p>
        </p:txBody>
      </p:sp>
    </p:spTree>
    <p:extLst>
      <p:ext uri="{BB962C8B-B14F-4D97-AF65-F5344CB8AC3E}">
        <p14:creationId xmlns:p14="http://schemas.microsoft.com/office/powerpoint/2010/main" val="1692491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0078152-4536-4F07-846C-7EB8243EF2B4}" type="datetimeFigureOut">
              <a:rPr lang="en-US" smtClean="0"/>
              <a:pPr>
                <a:defRPr/>
              </a:pPr>
              <a:t>5/8/2021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3809DBB-ABF1-4AC8-AFDD-6054A6F7B47E}" type="slidenum">
              <a:rPr lang="en-US" smtClean="0"/>
              <a:pPr>
                <a:defRPr/>
              </a:pPr>
              <a:t>‹#›</a:t>
            </a:fld>
            <a:endParaRPr lang="en-US" dirty="0"/>
          </a:p>
        </p:txBody>
      </p:sp>
    </p:spTree>
    <p:extLst>
      <p:ext uri="{BB962C8B-B14F-4D97-AF65-F5344CB8AC3E}">
        <p14:creationId xmlns:p14="http://schemas.microsoft.com/office/powerpoint/2010/main" val="108711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2"/>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2"/>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7622860-CCAB-4210-88FB-38672189E125}" type="datetimeFigureOut">
              <a:rPr lang="en-US" smtClean="0"/>
              <a:pPr>
                <a:defRPr/>
              </a:pPr>
              <a:t>5/8/2021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8309B78-FA6A-4EEF-B1C0-1F32A4A12AFE}" type="slidenum">
              <a:rPr lang="en-US" smtClean="0"/>
              <a:pPr>
                <a:defRPr/>
              </a:pPr>
              <a:t>‹#›</a:t>
            </a:fld>
            <a:endParaRPr lang="en-US" dirty="0"/>
          </a:p>
        </p:txBody>
      </p:sp>
    </p:spTree>
    <p:extLst>
      <p:ext uri="{BB962C8B-B14F-4D97-AF65-F5344CB8AC3E}">
        <p14:creationId xmlns:p14="http://schemas.microsoft.com/office/powerpoint/2010/main" val="1585545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C5A68B6-F937-4F72-808A-0141467FF58A}" type="datetimeFigureOut">
              <a:rPr lang="en-US" smtClean="0"/>
              <a:pPr>
                <a:defRPr/>
              </a:pPr>
              <a:t>5/8/2021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1DCDCC9-8EC0-4793-A805-B89EC80742D5}" type="slidenum">
              <a:rPr lang="en-US" smtClean="0"/>
              <a:pPr>
                <a:defRPr/>
              </a:pPr>
              <a:t>‹#›</a:t>
            </a:fld>
            <a:endParaRPr lang="en-US" dirty="0"/>
          </a:p>
        </p:txBody>
      </p:sp>
    </p:spTree>
    <p:extLst>
      <p:ext uri="{BB962C8B-B14F-4D97-AF65-F5344CB8AC3E}">
        <p14:creationId xmlns:p14="http://schemas.microsoft.com/office/powerpoint/2010/main" val="312605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9" y="2700870"/>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9" y="4527448"/>
            <a:ext cx="6347715"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336C896-37D2-4997-89EF-42D7E88E06B4}" type="datetimeFigureOut">
              <a:rPr lang="en-US" smtClean="0"/>
              <a:pPr>
                <a:defRPr/>
              </a:pPr>
              <a:t>5/8/2021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5FEBF8F-3F75-41E9-9560-C3C4F09005C3}" type="slidenum">
              <a:rPr lang="en-US" smtClean="0"/>
              <a:pPr>
                <a:defRPr/>
              </a:pPr>
              <a:t>‹#›</a:t>
            </a:fld>
            <a:endParaRPr lang="en-US" dirty="0"/>
          </a:p>
        </p:txBody>
      </p:sp>
    </p:spTree>
    <p:extLst>
      <p:ext uri="{BB962C8B-B14F-4D97-AF65-F5344CB8AC3E}">
        <p14:creationId xmlns:p14="http://schemas.microsoft.com/office/powerpoint/2010/main" val="199459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1"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5C74453-C33C-4A75-848E-6F32741455DE}" type="datetimeFigureOut">
              <a:rPr lang="en-US" smtClean="0"/>
              <a:pPr>
                <a:defRPr/>
              </a:pPr>
              <a:t>5/8/2021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A47BF05-F926-497F-B019-B7CBE40B84FE}" type="slidenum">
              <a:rPr lang="en-US" smtClean="0"/>
              <a:pPr>
                <a:defRPr/>
              </a:pPr>
              <a:t>‹#›</a:t>
            </a:fld>
            <a:endParaRPr lang="en-US" dirty="0"/>
          </a:p>
        </p:txBody>
      </p:sp>
    </p:spTree>
    <p:extLst>
      <p:ext uri="{BB962C8B-B14F-4D97-AF65-F5344CB8AC3E}">
        <p14:creationId xmlns:p14="http://schemas.microsoft.com/office/powerpoint/2010/main" val="1397306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8"/>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8"/>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A0116C1E-82B6-4CDD-8CF8-60EB2910D865}" type="datetimeFigureOut">
              <a:rPr lang="en-US" smtClean="0"/>
              <a:pPr>
                <a:defRPr/>
              </a:pPr>
              <a:t>5/8/2021</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2033D1DA-0A09-407E-98C3-C6DEEC3F1D69}" type="slidenum">
              <a:rPr lang="en-US" smtClean="0"/>
              <a:pPr>
                <a:defRPr/>
              </a:pPr>
              <a:t>‹#›</a:t>
            </a:fld>
            <a:endParaRPr lang="en-US" dirty="0"/>
          </a:p>
        </p:txBody>
      </p:sp>
    </p:spTree>
    <p:extLst>
      <p:ext uri="{BB962C8B-B14F-4D97-AF65-F5344CB8AC3E}">
        <p14:creationId xmlns:p14="http://schemas.microsoft.com/office/powerpoint/2010/main" val="219261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6CC6AF6-4E1E-462C-B4EB-4630CB95FC5D}" type="datetimeFigureOut">
              <a:rPr lang="en-US" smtClean="0"/>
              <a:pPr>
                <a:defRPr/>
              </a:pPr>
              <a:t>5/8/2021</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FD815D44-8483-42B7-BC28-451FE88B8F01}" type="slidenum">
              <a:rPr lang="en-US" smtClean="0"/>
              <a:pPr>
                <a:defRPr/>
              </a:pPr>
              <a:t>‹#›</a:t>
            </a:fld>
            <a:endParaRPr lang="en-US" dirty="0"/>
          </a:p>
        </p:txBody>
      </p:sp>
    </p:spTree>
    <p:extLst>
      <p:ext uri="{BB962C8B-B14F-4D97-AF65-F5344CB8AC3E}">
        <p14:creationId xmlns:p14="http://schemas.microsoft.com/office/powerpoint/2010/main" val="2074340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BC9E6BC-6D3A-4422-8758-0A9F427E5BFA}" type="datetimeFigureOut">
              <a:rPr lang="en-US" smtClean="0"/>
              <a:pPr>
                <a:defRPr/>
              </a:pPr>
              <a:t>5/8/2021</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3E4708D4-8C7E-46C9-8E6F-E52B7AB3F307}" type="slidenum">
              <a:rPr lang="en-US" smtClean="0"/>
              <a:pPr>
                <a:defRPr/>
              </a:pPr>
              <a:t>‹#›</a:t>
            </a:fld>
            <a:endParaRPr lang="en-US" dirty="0"/>
          </a:p>
        </p:txBody>
      </p:sp>
    </p:spTree>
    <p:extLst>
      <p:ext uri="{BB962C8B-B14F-4D97-AF65-F5344CB8AC3E}">
        <p14:creationId xmlns:p14="http://schemas.microsoft.com/office/powerpoint/2010/main" val="1642659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6" y="514927"/>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0"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705722C1-4F22-42C4-A757-CD380CBD249D}" type="datetimeFigureOut">
              <a:rPr lang="en-US" smtClean="0"/>
              <a:pPr>
                <a:defRPr/>
              </a:pPr>
              <a:t>5/8/2021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78C75B75-B65B-48A9-80C9-1365F91BF91D}" type="slidenum">
              <a:rPr lang="en-US" smtClean="0"/>
              <a:pPr>
                <a:defRPr/>
              </a:pPr>
              <a:t>‹#›</a:t>
            </a:fld>
            <a:endParaRPr lang="en-US" dirty="0"/>
          </a:p>
        </p:txBody>
      </p:sp>
    </p:spTree>
    <p:extLst>
      <p:ext uri="{BB962C8B-B14F-4D97-AF65-F5344CB8AC3E}">
        <p14:creationId xmlns:p14="http://schemas.microsoft.com/office/powerpoint/2010/main" val="2618187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09600"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373537A4-74D2-48F4-A8A5-11AACAC8E384}" type="datetimeFigureOut">
              <a:rPr lang="en-US" smtClean="0"/>
              <a:pPr>
                <a:defRPr/>
              </a:pPr>
              <a:t>5/8/2021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FB9DE32F-DDD3-4CA9-BA43-3EF62FA9C9D2}" type="slidenum">
              <a:rPr lang="en-US" smtClean="0"/>
              <a:pPr>
                <a:defRPr/>
              </a:pPr>
              <a:t>‹#›</a:t>
            </a:fld>
            <a:endParaRPr lang="en-US" dirty="0"/>
          </a:p>
        </p:txBody>
      </p:sp>
    </p:spTree>
    <p:extLst>
      <p:ext uri="{BB962C8B-B14F-4D97-AF65-F5344CB8AC3E}">
        <p14:creationId xmlns:p14="http://schemas.microsoft.com/office/powerpoint/2010/main" val="194489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7" name="Group 16"/>
          <p:cNvGrpSpPr/>
          <p:nvPr/>
        </p:nvGrpSpPr>
        <p:grpSpPr>
          <a:xfrm>
            <a:off x="-8466" y="-8468"/>
            <a:ext cx="9169805" cy="6874935"/>
            <a:chOff x="-8467" y="-8468"/>
            <a:chExt cx="9169805" cy="6874935"/>
          </a:xfrm>
        </p:grpSpPr>
        <p:cxnSp>
          <p:nvCxnSpPr>
            <p:cNvPr id="7" name="Straight Connector 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600"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5"/>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EA090021-FFE5-4E88-B1AC-C83BA88783F0}" type="datetimeFigureOut">
              <a:rPr lang="en-US" smtClean="0"/>
              <a:pPr>
                <a:defRPr/>
              </a:pPr>
              <a:t>5/8/2021</a:t>
            </a:fld>
            <a:endParaRPr lang="en-US" dirty="0"/>
          </a:p>
        </p:txBody>
      </p:sp>
      <p:sp>
        <p:nvSpPr>
          <p:cNvPr id="5" name="Footer Placeholder 4"/>
          <p:cNvSpPr>
            <a:spLocks noGrp="1"/>
          </p:cNvSpPr>
          <p:nvPr>
            <p:ph type="ftr" sz="quarter" idx="3"/>
          </p:nvPr>
        </p:nvSpPr>
        <p:spPr>
          <a:xfrm>
            <a:off x="609599" y="6041365"/>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444677" y="6041365"/>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B74392F1-6E24-4D76-83B0-D4490DABB107}" type="slidenum">
              <a:rPr lang="en-US" smtClean="0"/>
              <a:pPr>
                <a:defRPr/>
              </a:pPr>
              <a:t>‹#›</a:t>
            </a:fld>
            <a:endParaRPr lang="en-US" dirty="0"/>
          </a:p>
        </p:txBody>
      </p:sp>
    </p:spTree>
    <p:extLst>
      <p:ext uri="{BB962C8B-B14F-4D97-AF65-F5344CB8AC3E}">
        <p14:creationId xmlns:p14="http://schemas.microsoft.com/office/powerpoint/2010/main" val="1244069482"/>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hyperlink" Target="http://www.microseptec.com/distributors-home.htm" TargetMode="External"/><Relationship Id="rId3" Type="http://schemas.openxmlformats.org/officeDocument/2006/relationships/image" Target="../media/image1.png"/><Relationship Id="rId7" Type="http://schemas.openxmlformats.org/officeDocument/2006/relationships/hyperlink" Target="http://.orenco.com/" TargetMode="External"/><Relationship Id="rId12" Type="http://schemas.openxmlformats.org/officeDocument/2006/relationships/hyperlink" Target="http://www.extension.umn.edu/distribution/naturalresources/DD7672.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acqualogic.com/about/the-acqualogic-team/" TargetMode="External"/><Relationship Id="rId11" Type="http://schemas.openxmlformats.org/officeDocument/2006/relationships/hyperlink" Target="http://sewageeq.com/Multi-flo.html" TargetMode="External"/><Relationship Id="rId5" Type="http://schemas.openxmlformats.org/officeDocument/2006/relationships/image" Target="../media/image2.png"/><Relationship Id="rId10" Type="http://schemas.openxmlformats.org/officeDocument/2006/relationships/hyperlink" Target="http://ahioline.osu.edu/aex-fact/0744.html" TargetMode="External"/><Relationship Id="rId4" Type="http://schemas.microsoft.com/office/2007/relationships/hdphoto" Target="../media/hdphoto1.wdp"/><Relationship Id="rId9" Type="http://schemas.openxmlformats.org/officeDocument/2006/relationships/hyperlink" Target="http://hootsystems.com/components/treatment.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santacruzcounty/FireRecovery/"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4" y="91344"/>
            <a:ext cx="4855535" cy="812775"/>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35665" y="985572"/>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9" name="TextBox 8">
            <a:extLst>
              <a:ext uri="{FF2B5EF4-FFF2-40B4-BE49-F238E27FC236}">
                <a16:creationId xmlns:a16="http://schemas.microsoft.com/office/drawing/2014/main" id="{F238792E-9628-4A56-B3AF-B75B61995EC5}"/>
              </a:ext>
            </a:extLst>
          </p:cNvPr>
          <p:cNvSpPr txBox="1"/>
          <p:nvPr/>
        </p:nvSpPr>
        <p:spPr>
          <a:xfrm>
            <a:off x="914400" y="1905000"/>
            <a:ext cx="5760719" cy="4524315"/>
          </a:xfrm>
          <a:prstGeom prst="rect">
            <a:avLst/>
          </a:prstGeom>
          <a:noFill/>
        </p:spPr>
        <p:txBody>
          <a:bodyPr wrap="square" rtlCol="0">
            <a:spAutoFit/>
          </a:bodyPr>
          <a:lstStyle/>
          <a:p>
            <a:pPr algn="ctr"/>
            <a:r>
              <a:rPr lang="en-US" sz="3200" dirty="0">
                <a:solidFill>
                  <a:schemeClr val="accent1">
                    <a:lumMod val="75000"/>
                  </a:schemeClr>
                </a:solidFill>
                <a:latin typeface="Arial" panose="020B0604020202020204" pitchFamily="34" charset="0"/>
                <a:cs typeface="Arial" panose="020B0604020202020204" pitchFamily="34" charset="0"/>
              </a:rPr>
              <a:t>Welcome to a CZU Fire Area Community Meeting</a:t>
            </a:r>
          </a:p>
          <a:p>
            <a:pPr algn="ctr"/>
            <a:endParaRPr lang="en-US" sz="3200" dirty="0">
              <a:solidFill>
                <a:schemeClr val="accent1">
                  <a:lumMod val="75000"/>
                </a:schemeClr>
              </a:solidFill>
              <a:latin typeface="Arial" panose="020B0604020202020204" pitchFamily="34" charset="0"/>
              <a:cs typeface="Arial" panose="020B0604020202020204" pitchFamily="34" charset="0"/>
            </a:endParaRPr>
          </a:p>
          <a:p>
            <a:pPr algn="ctr"/>
            <a:r>
              <a:rPr lang="en-US" sz="3200" dirty="0">
                <a:solidFill>
                  <a:schemeClr val="accent1">
                    <a:lumMod val="75000"/>
                  </a:schemeClr>
                </a:solidFill>
                <a:latin typeface="Arial" panose="020B0604020202020204" pitchFamily="34" charset="0"/>
                <a:cs typeface="Arial" panose="020B0604020202020204" pitchFamily="34" charset="0"/>
              </a:rPr>
              <a:t> Rebuilding Topic: </a:t>
            </a:r>
          </a:p>
          <a:p>
            <a:pPr algn="ctr"/>
            <a:r>
              <a:rPr lang="en-US" sz="3200" dirty="0">
                <a:solidFill>
                  <a:schemeClr val="accent1">
                    <a:lumMod val="75000"/>
                  </a:schemeClr>
                </a:solidFill>
                <a:latin typeface="Arial" panose="020B0604020202020204" pitchFamily="34" charset="0"/>
                <a:cs typeface="Arial" panose="020B0604020202020204" pitchFamily="34" charset="0"/>
              </a:rPr>
              <a:t>Septic and Water Systems </a:t>
            </a:r>
          </a:p>
          <a:p>
            <a:pPr algn="ctr"/>
            <a:endParaRPr lang="en-US" sz="3200" dirty="0">
              <a:solidFill>
                <a:schemeClr val="accent1">
                  <a:lumMod val="75000"/>
                </a:schemeClr>
              </a:solidFill>
              <a:latin typeface="Arial" panose="020B0604020202020204" pitchFamily="34" charset="0"/>
              <a:cs typeface="Arial" panose="020B0604020202020204" pitchFamily="34" charset="0"/>
            </a:endParaRPr>
          </a:p>
          <a:p>
            <a:pPr algn="ctr"/>
            <a:endParaRPr lang="en-US" sz="3200" dirty="0">
              <a:solidFill>
                <a:schemeClr val="accent1">
                  <a:lumMod val="75000"/>
                </a:schemeClr>
              </a:solidFill>
              <a:latin typeface="Arial" panose="020B0604020202020204" pitchFamily="34" charset="0"/>
              <a:cs typeface="Arial" panose="020B0604020202020204" pitchFamily="34" charset="0"/>
            </a:endParaRPr>
          </a:p>
          <a:p>
            <a:pPr algn="ctr"/>
            <a:r>
              <a:rPr lang="en-US" sz="3200" dirty="0">
                <a:solidFill>
                  <a:schemeClr val="accent1">
                    <a:lumMod val="75000"/>
                  </a:schemeClr>
                </a:solidFill>
                <a:latin typeface="Arial" panose="020B0604020202020204" pitchFamily="34" charset="0"/>
                <a:cs typeface="Arial" panose="020B0604020202020204" pitchFamily="34" charset="0"/>
              </a:rPr>
              <a:t>May 1, 2021</a:t>
            </a:r>
          </a:p>
          <a:p>
            <a:pPr algn="ctr"/>
            <a:r>
              <a:rPr lang="en-US" sz="3200" dirty="0">
                <a:solidFill>
                  <a:schemeClr val="accent1">
                    <a:lumMod val="75000"/>
                  </a:schemeClr>
                </a:solidFill>
                <a:latin typeface="Arial" panose="020B0604020202020204" pitchFamily="34" charset="0"/>
                <a:cs typeface="Arial" panose="020B0604020202020204"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pic>
        <p:nvPicPr>
          <p:cNvPr id="2" name="Picture 1">
            <a:extLst>
              <a:ext uri="{FF2B5EF4-FFF2-40B4-BE49-F238E27FC236}">
                <a16:creationId xmlns:a16="http://schemas.microsoft.com/office/drawing/2014/main" id="{7EB95009-6C1D-4A44-A53D-BB5CCEB19F8B}"/>
              </a:ext>
            </a:extLst>
          </p:cNvPr>
          <p:cNvPicPr>
            <a:picLocks noChangeAspect="1"/>
          </p:cNvPicPr>
          <p:nvPr/>
        </p:nvPicPr>
        <p:blipFill>
          <a:blip r:embed="rId6"/>
          <a:stretch>
            <a:fillRect/>
          </a:stretch>
        </p:blipFill>
        <p:spPr>
          <a:xfrm>
            <a:off x="935667" y="932706"/>
            <a:ext cx="5922335" cy="5678617"/>
          </a:xfrm>
          <a:prstGeom prst="rect">
            <a:avLst/>
          </a:prstGeom>
        </p:spPr>
      </p:pic>
    </p:spTree>
    <p:extLst>
      <p:ext uri="{BB962C8B-B14F-4D97-AF65-F5344CB8AC3E}">
        <p14:creationId xmlns:p14="http://schemas.microsoft.com/office/powerpoint/2010/main" val="1636059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60" y="744870"/>
            <a:ext cx="6347713" cy="779122"/>
          </a:xfrm>
        </p:spPr>
        <p:txBody>
          <a:bodyPr>
            <a:normAutofit/>
          </a:bodyPr>
          <a:lstStyle/>
          <a:p>
            <a:r>
              <a:rPr lang="en-US" sz="2800" dirty="0"/>
              <a:t>Standard/Conventional Septic System</a:t>
            </a:r>
          </a:p>
        </p:txBody>
      </p:sp>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857932" y="1523992"/>
            <a:ext cx="6347714" cy="4707860"/>
          </a:xfrm>
        </p:spPr>
        <p:txBody>
          <a:bodyPr>
            <a:normAutofit/>
          </a:bodyPr>
          <a:lstStyle/>
          <a:p>
            <a:pPr>
              <a:lnSpc>
                <a:spcPct val="107000"/>
              </a:lnSpc>
              <a:spcBef>
                <a:spcPts val="0"/>
              </a:spcBef>
              <a:spcAft>
                <a:spcPts val="800"/>
              </a:spcAft>
            </a:pPr>
            <a:r>
              <a:rPr lang="en-US" dirty="0">
                <a:solidFill>
                  <a:srgbClr val="212121"/>
                </a:solidFill>
                <a:latin typeface="Arial" panose="020B0604020202020204" pitchFamily="34" charset="0"/>
                <a:ea typeface="Times New Roman" panose="02020603050405020304" pitchFamily="18" charset="0"/>
                <a:cs typeface="Arial" panose="020B0604020202020204" pitchFamily="34" charset="0"/>
              </a:rPr>
              <a:t>A wastewater treatment system consisting of a septic tank and a subsurface drain field. </a:t>
            </a:r>
          </a:p>
          <a:p>
            <a:pPr>
              <a:lnSpc>
                <a:spcPct val="107000"/>
              </a:lnSpc>
              <a:spcBef>
                <a:spcPts val="0"/>
              </a:spcBef>
              <a:spcAft>
                <a:spcPts val="800"/>
              </a:spcAft>
            </a:pPr>
            <a:r>
              <a:rPr lang="en-US" dirty="0">
                <a:solidFill>
                  <a:srgbClr val="212121"/>
                </a:solidFill>
                <a:latin typeface="Arial" panose="020B0604020202020204" pitchFamily="34" charset="0"/>
                <a:ea typeface="Times New Roman" panose="02020603050405020304" pitchFamily="18" charset="0"/>
                <a:cs typeface="Arial" panose="020B0604020202020204" pitchFamily="34" charset="0"/>
              </a:rPr>
              <a:t>The gravel/stone drain field is a design that has existed for decades. Effluent is piped from the septic tank to a shallow underground trench of stone or gravel. A geofabric or similar material is placed on top of the trench so sand, dirt, and other contaminants do not enter the clean stone.</a:t>
            </a: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dirty="0">
                <a:solidFill>
                  <a:srgbClr val="212121"/>
                </a:solidFill>
                <a:latin typeface="Arial" panose="020B0604020202020204" pitchFamily="34" charset="0"/>
                <a:ea typeface="Times New Roman" panose="02020603050405020304" pitchFamily="18" charset="0"/>
                <a:cs typeface="Arial" panose="020B0604020202020204" pitchFamily="34" charset="0"/>
              </a:rPr>
              <a:t>Effluent filters through the stone and is then further treated by microbes in the soil below the trench.</a:t>
            </a:r>
            <a:endParaRPr lang="en-US" dirty="0">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dirty="0">
                <a:solidFill>
                  <a:srgbClr val="212121"/>
                </a:solidFill>
                <a:latin typeface="Arial" panose="020B0604020202020204" pitchFamily="34" charset="0"/>
                <a:ea typeface="Times New Roman" panose="02020603050405020304" pitchFamily="18" charset="0"/>
                <a:cs typeface="Arial" panose="020B0604020202020204" pitchFamily="34" charset="0"/>
              </a:rPr>
              <a:t>Conventional drain fields are relatively large in overall footprint and are not suitable in every situation.</a:t>
            </a:r>
            <a:endParaRPr lang="en-US"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993976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914400" y="645261"/>
            <a:ext cx="3105650" cy="573891"/>
          </a:xfrm>
        </p:spPr>
        <p:txBody>
          <a:bodyPr>
            <a:noAutofit/>
          </a:bodyPr>
          <a:lstStyle/>
          <a:p>
            <a:r>
              <a:rPr lang="en-US" sz="2800" dirty="0"/>
              <a:t>Septic Tanks </a:t>
            </a:r>
          </a:p>
        </p:txBody>
      </p:sp>
      <p:pic>
        <p:nvPicPr>
          <p:cNvPr id="2" name="Content Placeholder 1">
            <a:extLst>
              <a:ext uri="{FF2B5EF4-FFF2-40B4-BE49-F238E27FC236}">
                <a16:creationId xmlns:a16="http://schemas.microsoft.com/office/drawing/2014/main" id="{4F892706-41E2-4384-9F2E-B6849D063946}"/>
              </a:ext>
            </a:extLst>
          </p:cNvPr>
          <p:cNvPicPr>
            <a:picLocks noGrp="1" noChangeAspect="1"/>
          </p:cNvPicPr>
          <p:nvPr>
            <p:ph idx="1"/>
          </p:nvPr>
        </p:nvPicPr>
        <p:blipFill>
          <a:blip r:embed="rId6"/>
          <a:stretch>
            <a:fillRect/>
          </a:stretch>
        </p:blipFill>
        <p:spPr>
          <a:xfrm>
            <a:off x="1389422" y="3200620"/>
            <a:ext cx="5261255" cy="3657380"/>
          </a:xfrm>
          <a:prstGeom prst="rect">
            <a:avLst/>
          </a:prstGeom>
        </p:spPr>
      </p:pic>
      <p:sp>
        <p:nvSpPr>
          <p:cNvPr id="5" name="TextBox 4">
            <a:extLst>
              <a:ext uri="{FF2B5EF4-FFF2-40B4-BE49-F238E27FC236}">
                <a16:creationId xmlns:a16="http://schemas.microsoft.com/office/drawing/2014/main" id="{8E698A1E-97D1-4DDA-A542-77D3B01A27AB}"/>
              </a:ext>
            </a:extLst>
          </p:cNvPr>
          <p:cNvSpPr txBox="1"/>
          <p:nvPr/>
        </p:nvSpPr>
        <p:spPr>
          <a:xfrm>
            <a:off x="228600" y="1146403"/>
            <a:ext cx="7010400" cy="2054217"/>
          </a:xfrm>
          <a:prstGeom prst="rect">
            <a:avLst/>
          </a:prstGeom>
          <a:noFill/>
        </p:spPr>
        <p:txBody>
          <a:bodyPr wrap="square" rtlCol="0">
            <a:spAutoFit/>
          </a:bodyPr>
          <a:lstStyle/>
          <a:p>
            <a:pPr>
              <a:lnSpc>
                <a:spcPct val="107000"/>
              </a:lnSpc>
              <a:spcBef>
                <a:spcPts val="0"/>
              </a:spcBef>
              <a:spcAft>
                <a:spcPts val="800"/>
              </a:spcAft>
            </a:pPr>
            <a:r>
              <a:rPr lang="en-US" dirty="0">
                <a:solidFill>
                  <a:srgbClr val="212121"/>
                </a:solidFill>
                <a:latin typeface="Arial" panose="020B0604020202020204" pitchFamily="34" charset="0"/>
                <a:ea typeface="Times New Roman" panose="02020603050405020304" pitchFamily="18" charset="0"/>
                <a:cs typeface="Arial" panose="020B0604020202020204" pitchFamily="34" charset="0"/>
              </a:rPr>
              <a:t>A buried, watertight tank receives and partially treats raw wastewater. </a:t>
            </a:r>
          </a:p>
          <a:p>
            <a:pPr>
              <a:lnSpc>
                <a:spcPct val="107000"/>
              </a:lnSpc>
              <a:spcBef>
                <a:spcPts val="0"/>
              </a:spcBef>
              <a:spcAft>
                <a:spcPts val="800"/>
              </a:spcAft>
            </a:pPr>
            <a:r>
              <a:rPr lang="en-US" dirty="0">
                <a:solidFill>
                  <a:srgbClr val="212121"/>
                </a:solidFill>
                <a:latin typeface="Arial" panose="020B0604020202020204" pitchFamily="34" charset="0"/>
                <a:ea typeface="Times New Roman" panose="02020603050405020304" pitchFamily="18" charset="0"/>
                <a:cs typeface="Arial" panose="020B0604020202020204" pitchFamily="34" charset="0"/>
              </a:rPr>
              <a:t>Heavy solids settle to the bottom while grease and lighter solids float to the top.</a:t>
            </a:r>
          </a:p>
          <a:p>
            <a:pPr>
              <a:lnSpc>
                <a:spcPct val="107000"/>
              </a:lnSpc>
              <a:spcBef>
                <a:spcPts val="0"/>
              </a:spcBef>
              <a:spcAft>
                <a:spcPts val="800"/>
              </a:spcAft>
            </a:pPr>
            <a:r>
              <a:rPr lang="en-US" dirty="0">
                <a:solidFill>
                  <a:srgbClr val="212121"/>
                </a:solidFill>
                <a:latin typeface="Arial" panose="020B0604020202020204" pitchFamily="34" charset="0"/>
                <a:ea typeface="Times New Roman" panose="02020603050405020304" pitchFamily="18" charset="0"/>
                <a:cs typeface="Arial" panose="020B0604020202020204" pitchFamily="34" charset="0"/>
              </a:rPr>
              <a:t> The solids stay in the tank while the wastewater is discharged to the drain field for further treatment and dispersal.</a:t>
            </a:r>
            <a:endParaRPr lang="en-US"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93604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609600" y="1797981"/>
            <a:ext cx="6347714" cy="5544921"/>
          </a:xfrm>
        </p:spPr>
        <p:txBody>
          <a:bodyPr>
            <a:noAutofit/>
          </a:bodyPr>
          <a:lstStyle/>
          <a:p>
            <a:pPr marL="0" indent="0" fontAlgn="base">
              <a:lnSpc>
                <a:spcPts val="1800"/>
              </a:lnSpc>
              <a:spcBef>
                <a:spcPts val="1200"/>
              </a:spcBef>
              <a:buNone/>
            </a:pP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7.38.140 Septic tank requirements. (summary)</a:t>
            </a:r>
          </a:p>
          <a:p>
            <a:pPr marL="0" indent="0" fontAlgn="base">
              <a:lnSpc>
                <a:spcPts val="1800"/>
              </a:lnSpc>
              <a:spcBef>
                <a:spcPts val="1200"/>
              </a:spcBef>
              <a:buNone/>
            </a:pPr>
            <a:endParaRPr lang="en-US" dirty="0">
              <a:latin typeface="Arial" panose="020B0604020202020204" pitchFamily="34" charset="0"/>
              <a:ea typeface="Calibri" panose="020F0502020204030204" pitchFamily="34" charset="0"/>
              <a:cs typeface="Arial" panose="020B0604020202020204" pitchFamily="34" charset="0"/>
            </a:endParaRPr>
          </a:p>
          <a:p>
            <a:pPr fontAlgn="base">
              <a:lnSpc>
                <a:spcPts val="1800"/>
              </a:lnSpc>
              <a:spcBef>
                <a:spcPts val="0"/>
              </a:spcBef>
              <a:spcAft>
                <a:spcPts val="1200"/>
              </a:spcAft>
              <a:buFont typeface="Wingdings" panose="05000000000000000000" pitchFamily="2" charset="2"/>
              <a:buChar char="Ø"/>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(A)    The septic tank size for one to four bedrooms is </a:t>
            </a:r>
            <a:r>
              <a:rPr lang="en-US" dirty="0">
                <a:solidFill>
                  <a:srgbClr val="000000"/>
                </a:solidFill>
                <a:highlight>
                  <a:srgbClr val="A3EFA7"/>
                </a:highlight>
                <a:latin typeface="Arial" panose="020B0604020202020204" pitchFamily="34" charset="0"/>
                <a:ea typeface="Times New Roman" panose="02020603050405020304" pitchFamily="18" charset="0"/>
                <a:cs typeface="Arial" panose="020B0604020202020204" pitchFamily="34" charset="0"/>
              </a:rPr>
              <a:t>1,500 gallons</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Each added bedroom = an additional 250 gallons.</a:t>
            </a:r>
          </a:p>
          <a:p>
            <a:pPr fontAlgn="base">
              <a:lnSpc>
                <a:spcPts val="1800"/>
              </a:lnSpc>
              <a:spcBef>
                <a:spcPts val="0"/>
              </a:spcBef>
              <a:spcAft>
                <a:spcPts val="1200"/>
              </a:spcAft>
              <a:buFont typeface="Wingdings" panose="05000000000000000000" pitchFamily="2" charset="2"/>
              <a:buChar char="Ø"/>
            </a:pPr>
            <a:endParaRPr lang="en-US" dirty="0">
              <a:latin typeface="Arial" panose="020B0604020202020204" pitchFamily="34" charset="0"/>
              <a:ea typeface="Calibri" panose="020F0502020204030204" pitchFamily="34" charset="0"/>
              <a:cs typeface="Arial" panose="020B0604020202020204" pitchFamily="34" charset="0"/>
            </a:endParaRPr>
          </a:p>
          <a:p>
            <a:pPr fontAlgn="base">
              <a:lnSpc>
                <a:spcPts val="1800"/>
              </a:lnSpc>
              <a:spcBef>
                <a:spcPts val="0"/>
              </a:spcBef>
              <a:spcAft>
                <a:spcPts val="1200"/>
              </a:spcAft>
              <a:buFont typeface="Wingdings" panose="05000000000000000000" pitchFamily="2" charset="2"/>
              <a:buChar char="Ø"/>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(B)    Septic tanks shall have at least two separate compartments. The minimum inlet compartment capacity is 2/3 of  the total volume. Each compartment shall have a min. 20” manhole with a close-fitting cover.</a:t>
            </a:r>
          </a:p>
          <a:p>
            <a:pPr fontAlgn="base">
              <a:lnSpc>
                <a:spcPts val="1800"/>
              </a:lnSpc>
              <a:spcBef>
                <a:spcPts val="0"/>
              </a:spcBef>
              <a:spcAft>
                <a:spcPts val="1200"/>
              </a:spcAft>
              <a:buFont typeface="Wingdings" panose="05000000000000000000" pitchFamily="2" charset="2"/>
              <a:buChar char="Ø"/>
            </a:pPr>
            <a:endParaRPr lang="en-US" dirty="0">
              <a:latin typeface="Arial" panose="020B0604020202020204" pitchFamily="34" charset="0"/>
              <a:ea typeface="Calibri" panose="020F0502020204030204" pitchFamily="34" charset="0"/>
              <a:cs typeface="Arial" panose="020B0604020202020204" pitchFamily="34" charset="0"/>
            </a:endParaRPr>
          </a:p>
          <a:p>
            <a:pPr fontAlgn="base">
              <a:lnSpc>
                <a:spcPts val="1800"/>
              </a:lnSpc>
              <a:spcBef>
                <a:spcPts val="0"/>
              </a:spcBef>
              <a:spcAft>
                <a:spcPts val="1200"/>
              </a:spcAft>
              <a:buFont typeface="Wingdings" panose="05000000000000000000" pitchFamily="2" charset="2"/>
              <a:buChar char="Ø"/>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(C)    Manhole covers must be within 12 “ of the surface. \. A cleanout to finished grade shall be provided between the house and the septic tank.</a:t>
            </a: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7" name="Title 3">
            <a:extLst>
              <a:ext uri="{FF2B5EF4-FFF2-40B4-BE49-F238E27FC236}">
                <a16:creationId xmlns:a16="http://schemas.microsoft.com/office/drawing/2014/main" id="{947DF261-833D-46FC-90A4-ECD89E92B019}"/>
              </a:ext>
            </a:extLst>
          </p:cNvPr>
          <p:cNvSpPr>
            <a:spLocks noGrp="1"/>
          </p:cNvSpPr>
          <p:nvPr>
            <p:ph type="title"/>
          </p:nvPr>
        </p:nvSpPr>
        <p:spPr>
          <a:xfrm>
            <a:off x="914400" y="915123"/>
            <a:ext cx="6347714" cy="871865"/>
          </a:xfrm>
        </p:spPr>
        <p:txBody>
          <a:bodyPr>
            <a:normAutofit/>
          </a:bodyPr>
          <a:lstStyle/>
          <a:p>
            <a:r>
              <a:rPr lang="en-US" sz="2800" dirty="0"/>
              <a:t>Septic Tank Standards are Set by Code</a:t>
            </a:r>
          </a:p>
        </p:txBody>
      </p:sp>
    </p:spTree>
    <p:extLst>
      <p:ext uri="{BB962C8B-B14F-4D97-AF65-F5344CB8AC3E}">
        <p14:creationId xmlns:p14="http://schemas.microsoft.com/office/powerpoint/2010/main" val="3414299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867457" y="1405272"/>
            <a:ext cx="6347714" cy="5071727"/>
          </a:xfrm>
        </p:spPr>
        <p:txBody>
          <a:bodyPr>
            <a:normAutofit/>
          </a:bodyPr>
          <a:lstStyle/>
          <a:p>
            <a:pPr marL="0" indent="0" fontAlgn="base">
              <a:lnSpc>
                <a:spcPts val="1800"/>
              </a:lnSpc>
              <a:spcBef>
                <a:spcPts val="1200"/>
              </a:spcBef>
              <a:buNone/>
            </a:pPr>
            <a:r>
              <a:rPr lang="en-US"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7.38.140 Septic tank requirements. (Cont.)</a:t>
            </a:r>
          </a:p>
          <a:p>
            <a:pPr marL="457200" indent="-457200" fontAlgn="base">
              <a:lnSpc>
                <a:spcPts val="1800"/>
              </a:lnSpc>
              <a:spcBef>
                <a:spcPts val="0"/>
              </a:spcBef>
              <a:spcAft>
                <a:spcPts val="1200"/>
              </a:spcAft>
            </a:pPr>
            <a:endPar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indent="0" fontAlgn="base">
              <a:lnSpc>
                <a:spcPts val="1800"/>
              </a:lnSpc>
              <a:spcBef>
                <a:spcPts val="0"/>
              </a:spcBef>
              <a:spcAft>
                <a:spcPts val="1200"/>
              </a:spcAft>
              <a:buNone/>
            </a:pPr>
            <a:endPar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57200" indent="-457200" fontAlgn="base">
              <a:lnSpc>
                <a:spcPts val="1800"/>
              </a:lnSpc>
              <a:spcBef>
                <a:spcPts val="0"/>
              </a:spcBef>
              <a:spcAft>
                <a:spcPts val="1200"/>
              </a:spcAft>
            </a:pPr>
            <a:endPar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dirty="0"/>
          </a:p>
        </p:txBody>
      </p:sp>
      <p:sp>
        <p:nvSpPr>
          <p:cNvPr id="7" name="Title 3">
            <a:extLst>
              <a:ext uri="{FF2B5EF4-FFF2-40B4-BE49-F238E27FC236}">
                <a16:creationId xmlns:a16="http://schemas.microsoft.com/office/drawing/2014/main" id="{947DF261-833D-46FC-90A4-ECD89E92B019}"/>
              </a:ext>
            </a:extLst>
          </p:cNvPr>
          <p:cNvSpPr>
            <a:spLocks noGrp="1"/>
          </p:cNvSpPr>
          <p:nvPr>
            <p:ph type="title"/>
          </p:nvPr>
        </p:nvSpPr>
        <p:spPr>
          <a:xfrm>
            <a:off x="866776" y="744538"/>
            <a:ext cx="3105650" cy="601634"/>
          </a:xfrm>
        </p:spPr>
        <p:txBody>
          <a:bodyPr>
            <a:normAutofit fontScale="90000"/>
          </a:bodyPr>
          <a:lstStyle/>
          <a:p>
            <a:r>
              <a:rPr lang="en-US" dirty="0"/>
              <a:t>Septic Tanks </a:t>
            </a:r>
          </a:p>
        </p:txBody>
      </p:sp>
      <p:pic>
        <p:nvPicPr>
          <p:cNvPr id="4" name="Picture 3">
            <a:extLst>
              <a:ext uri="{FF2B5EF4-FFF2-40B4-BE49-F238E27FC236}">
                <a16:creationId xmlns:a16="http://schemas.microsoft.com/office/drawing/2014/main" id="{E12D16B1-5C83-4CA5-8E10-D5ABA79D405A}"/>
              </a:ext>
            </a:extLst>
          </p:cNvPr>
          <p:cNvPicPr>
            <a:picLocks noChangeAspect="1"/>
          </p:cNvPicPr>
          <p:nvPr/>
        </p:nvPicPr>
        <p:blipFill>
          <a:blip r:embed="rId6"/>
          <a:stretch>
            <a:fillRect/>
          </a:stretch>
        </p:blipFill>
        <p:spPr>
          <a:xfrm>
            <a:off x="1371600" y="1674812"/>
            <a:ext cx="4267200" cy="5091843"/>
          </a:xfrm>
          <a:prstGeom prst="rect">
            <a:avLst/>
          </a:prstGeom>
        </p:spPr>
      </p:pic>
    </p:spTree>
    <p:extLst>
      <p:ext uri="{BB962C8B-B14F-4D97-AF65-F5344CB8AC3E}">
        <p14:creationId xmlns:p14="http://schemas.microsoft.com/office/powerpoint/2010/main" val="2695882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533401" y="759284"/>
            <a:ext cx="6477000" cy="1526716"/>
          </a:xfrm>
        </p:spPr>
        <p:txBody>
          <a:bodyPr>
            <a:noAutofit/>
          </a:bodyPr>
          <a:lstStyle/>
          <a:p>
            <a:pPr algn="ctr"/>
            <a:r>
              <a:rPr lang="en-US" sz="2800" dirty="0"/>
              <a:t>Leach fields </a:t>
            </a:r>
            <a:br>
              <a:rPr lang="en-US" sz="2800" dirty="0"/>
            </a:br>
            <a:r>
              <a:rPr lang="en-US" sz="1800" dirty="0">
                <a:solidFill>
                  <a:srgbClr val="000000"/>
                </a:solidFill>
                <a:latin typeface="Arial" panose="020B0604020202020204" pitchFamily="34" charset="0"/>
                <a:cs typeface="Arial" panose="020B0604020202020204" pitchFamily="34" charset="0"/>
              </a:rPr>
              <a:t>A leach field disposes of the clarified wastewater from the septic tank into the ground. Factors in designing a leach field: </a:t>
            </a:r>
            <a:br>
              <a:rPr lang="en-US" sz="2800" dirty="0"/>
            </a:br>
            <a:endParaRPr lang="en-US" sz="2800" dirty="0"/>
          </a:p>
        </p:txBody>
      </p:sp>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533401" y="2057400"/>
            <a:ext cx="3961717" cy="4267175"/>
          </a:xfrm>
        </p:spPr>
        <p:txBody>
          <a:bodyPr>
            <a:normAutofit/>
          </a:bodyPr>
          <a:lstStyle/>
          <a:p>
            <a:r>
              <a:rPr lang="en-US" dirty="0">
                <a:solidFill>
                  <a:srgbClr val="000000"/>
                </a:solidFill>
                <a:latin typeface="Arial" panose="020B0604020202020204" pitchFamily="34" charset="0"/>
                <a:cs typeface="Arial" panose="020B0604020202020204" pitchFamily="34" charset="0"/>
              </a:rPr>
              <a:t>Depth to groundwater    (especially during the rainy season);</a:t>
            </a:r>
          </a:p>
          <a:p>
            <a:r>
              <a:rPr lang="en-US" dirty="0">
                <a:solidFill>
                  <a:srgbClr val="000000"/>
                </a:solidFill>
                <a:latin typeface="Arial" panose="020B0604020202020204" pitchFamily="34" charset="0"/>
                <a:cs typeface="Arial" panose="020B0604020202020204" pitchFamily="34" charset="0"/>
              </a:rPr>
              <a:t>Percolation Rate: the ability of the soil to soak up the water from the leach field;  </a:t>
            </a:r>
          </a:p>
          <a:p>
            <a:r>
              <a:rPr lang="en-US" dirty="0">
                <a:solidFill>
                  <a:srgbClr val="000000"/>
                </a:solidFill>
                <a:latin typeface="Arial" panose="020B0604020202020204" pitchFamily="34" charset="0"/>
                <a:cs typeface="Arial" panose="020B0604020202020204" pitchFamily="34" charset="0"/>
              </a:rPr>
              <a:t>Space:  the amount of land available on the parcel to install the leach field; and</a:t>
            </a:r>
          </a:p>
          <a:p>
            <a:r>
              <a:rPr lang="en-US" dirty="0">
                <a:solidFill>
                  <a:srgbClr val="000000"/>
                </a:solidFill>
                <a:latin typeface="Arial" panose="020B0604020202020204" pitchFamily="34" charset="0"/>
                <a:cs typeface="Arial" panose="020B0604020202020204" pitchFamily="34" charset="0"/>
              </a:rPr>
              <a:t>Size: The size required for a reserve area is also taken into account.</a:t>
            </a:r>
          </a:p>
        </p:txBody>
      </p:sp>
      <p:pic>
        <p:nvPicPr>
          <p:cNvPr id="2" name="Picture 1">
            <a:extLst>
              <a:ext uri="{FF2B5EF4-FFF2-40B4-BE49-F238E27FC236}">
                <a16:creationId xmlns:a16="http://schemas.microsoft.com/office/drawing/2014/main" id="{281EFB52-562E-46E1-87E9-CA5538F3C0DB}"/>
              </a:ext>
            </a:extLst>
          </p:cNvPr>
          <p:cNvPicPr>
            <a:picLocks noChangeAspect="1"/>
          </p:cNvPicPr>
          <p:nvPr/>
        </p:nvPicPr>
        <p:blipFill>
          <a:blip r:embed="rId6"/>
          <a:stretch>
            <a:fillRect/>
          </a:stretch>
        </p:blipFill>
        <p:spPr>
          <a:xfrm>
            <a:off x="4876800" y="2286000"/>
            <a:ext cx="3961716" cy="3629408"/>
          </a:xfrm>
          <a:prstGeom prst="rect">
            <a:avLst/>
          </a:prstGeom>
        </p:spPr>
      </p:pic>
    </p:spTree>
    <p:extLst>
      <p:ext uri="{BB962C8B-B14F-4D97-AF65-F5344CB8AC3E}">
        <p14:creationId xmlns:p14="http://schemas.microsoft.com/office/powerpoint/2010/main" val="2446987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9" name="Title 3">
            <a:extLst>
              <a:ext uri="{FF2B5EF4-FFF2-40B4-BE49-F238E27FC236}">
                <a16:creationId xmlns:a16="http://schemas.microsoft.com/office/drawing/2014/main" id="{36A034A1-415C-406B-A22F-0E87B0DC8809}"/>
              </a:ext>
            </a:extLst>
          </p:cNvPr>
          <p:cNvSpPr>
            <a:spLocks noGrp="1"/>
          </p:cNvSpPr>
          <p:nvPr>
            <p:ph type="title"/>
          </p:nvPr>
        </p:nvSpPr>
        <p:spPr>
          <a:xfrm>
            <a:off x="945192" y="628872"/>
            <a:ext cx="4922208" cy="550517"/>
          </a:xfrm>
        </p:spPr>
        <p:txBody>
          <a:bodyPr>
            <a:noAutofit/>
          </a:bodyPr>
          <a:lstStyle/>
          <a:p>
            <a:r>
              <a:rPr lang="en-US" sz="2800" dirty="0"/>
              <a:t>Leach fields  (Cont’d) </a:t>
            </a:r>
          </a:p>
        </p:txBody>
      </p:sp>
      <p:sp>
        <p:nvSpPr>
          <p:cNvPr id="7" name="Content Placeholder 6">
            <a:extLst>
              <a:ext uri="{FF2B5EF4-FFF2-40B4-BE49-F238E27FC236}">
                <a16:creationId xmlns:a16="http://schemas.microsoft.com/office/drawing/2014/main" id="{DE4111ED-A681-4145-9ADD-94699A5872C8}"/>
              </a:ext>
            </a:extLst>
          </p:cNvPr>
          <p:cNvSpPr>
            <a:spLocks noGrp="1"/>
          </p:cNvSpPr>
          <p:nvPr>
            <p:ph idx="1"/>
          </p:nvPr>
        </p:nvSpPr>
        <p:spPr>
          <a:xfrm>
            <a:off x="609600" y="1115120"/>
            <a:ext cx="6347714" cy="5209477"/>
          </a:xfrm>
        </p:spPr>
        <p:txBody>
          <a:bodyPr>
            <a:normAutofit lnSpcReduction="10000"/>
          </a:bodyPr>
          <a:lstStyle/>
          <a:p>
            <a:pPr lvl="1" fontAlgn="base"/>
            <a:r>
              <a:rPr lang="en-US" sz="19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Determination of Soil Percolation Rate: </a:t>
            </a:r>
          </a:p>
          <a:p>
            <a:pPr lvl="2" fontAlgn="base"/>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Soil  Survey: soil type, soil texture </a:t>
            </a:r>
          </a:p>
          <a:p>
            <a:pPr lvl="2" fontAlgn="base"/>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Levels of the water table to leach depth </a:t>
            </a:r>
          </a:p>
          <a:p>
            <a:pPr lvl="2" fontAlgn="base"/>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Setback to waterways </a:t>
            </a:r>
          </a:p>
          <a:p>
            <a:pPr lvl="2" fontAlgn="base"/>
            <a:r>
              <a:rPr lang="en-US" sz="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Formal percolation test may need to be completed</a:t>
            </a:r>
          </a:p>
          <a:p>
            <a:pPr lvl="1" fontAlgn="base"/>
            <a:r>
              <a:rPr lang="en-US" sz="1900" dirty="0">
                <a:solidFill>
                  <a:srgbClr val="000000"/>
                </a:solidFill>
                <a:latin typeface="Arial" panose="020B0604020202020204" pitchFamily="34" charset="0"/>
                <a:cs typeface="Arial" panose="020B0604020202020204" pitchFamily="34" charset="0"/>
              </a:rPr>
              <a:t>Effective Leaching Area: </a:t>
            </a:r>
          </a:p>
          <a:p>
            <a:pPr lvl="2" fontAlgn="base"/>
            <a:r>
              <a:rPr lang="en-US" sz="1800" dirty="0">
                <a:solidFill>
                  <a:srgbClr val="000000"/>
                </a:solidFill>
                <a:latin typeface="Arial" panose="020B0604020202020204" pitchFamily="34" charset="0"/>
                <a:cs typeface="Arial" panose="020B0604020202020204" pitchFamily="34" charset="0"/>
              </a:rPr>
              <a:t>The size of the leach field is determined by the total of the areas of the trench bottom and sidewalls beneath the leach pipe. </a:t>
            </a:r>
          </a:p>
          <a:p>
            <a:pPr lvl="1" fontAlgn="base"/>
            <a:r>
              <a:rPr lang="en-US" sz="1900" dirty="0">
                <a:solidFill>
                  <a:srgbClr val="000000"/>
                </a:solidFill>
                <a:latin typeface="Arial" panose="020B0604020202020204" pitchFamily="34" charset="0"/>
                <a:cs typeface="Arial" panose="020B0604020202020204" pitchFamily="34" charset="0"/>
              </a:rPr>
              <a:t>Expansion Area:</a:t>
            </a:r>
          </a:p>
          <a:p>
            <a:pPr lvl="2" fontAlgn="base"/>
            <a:r>
              <a:rPr lang="en-US" sz="1800" dirty="0">
                <a:solidFill>
                  <a:srgbClr val="000000"/>
                </a:solidFill>
                <a:latin typeface="Arial" panose="020B0604020202020204" pitchFamily="34" charset="0"/>
                <a:cs typeface="Arial" panose="020B0604020202020204" pitchFamily="34" charset="0"/>
              </a:rPr>
              <a:t>An expansion area able to accommodate a duplicate of the approved leach field. No construction of buildings, swimming pools or other permanent structures are permitted over the expansion area.</a:t>
            </a:r>
          </a:p>
          <a:p>
            <a:pPr fontAlgn="base"/>
            <a:endParaRPr lang="en-US" sz="1400" dirty="0">
              <a:solidFill>
                <a:srgbClr val="000000"/>
              </a:solidFill>
              <a:latin typeface="Arial" panose="020B0604020202020204" pitchFamily="34" charset="0"/>
              <a:cs typeface="Arial" panose="020B0604020202020204" pitchFamily="34" charset="0"/>
            </a:endParaRPr>
          </a:p>
          <a:p>
            <a:pPr algn="l" fontAlgn="base"/>
            <a:endParaRPr lang="en-US" sz="1400" dirty="0">
              <a:solidFill>
                <a:srgbClr val="000000"/>
              </a:solidFill>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610917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pic>
        <p:nvPicPr>
          <p:cNvPr id="5" name="Content Placeholder 4">
            <a:extLst>
              <a:ext uri="{FF2B5EF4-FFF2-40B4-BE49-F238E27FC236}">
                <a16:creationId xmlns:a16="http://schemas.microsoft.com/office/drawing/2014/main" id="{D2FF690A-E698-4EAE-952D-C1EA1874E427}"/>
              </a:ext>
            </a:extLst>
          </p:cNvPr>
          <p:cNvPicPr>
            <a:picLocks noGrp="1" noChangeAspect="1"/>
          </p:cNvPicPr>
          <p:nvPr>
            <p:ph idx="1"/>
          </p:nvPr>
        </p:nvPicPr>
        <p:blipFill>
          <a:blip r:embed="rId6"/>
          <a:stretch>
            <a:fillRect/>
          </a:stretch>
        </p:blipFill>
        <p:spPr>
          <a:xfrm>
            <a:off x="914400" y="1371601"/>
            <a:ext cx="6096000" cy="5109411"/>
          </a:xfrm>
        </p:spPr>
      </p:pic>
      <p:sp>
        <p:nvSpPr>
          <p:cNvPr id="9" name="Title 3">
            <a:extLst>
              <a:ext uri="{FF2B5EF4-FFF2-40B4-BE49-F238E27FC236}">
                <a16:creationId xmlns:a16="http://schemas.microsoft.com/office/drawing/2014/main" id="{36A034A1-415C-406B-A22F-0E87B0DC8809}"/>
              </a:ext>
            </a:extLst>
          </p:cNvPr>
          <p:cNvSpPr>
            <a:spLocks noGrp="1"/>
          </p:cNvSpPr>
          <p:nvPr>
            <p:ph type="title"/>
          </p:nvPr>
        </p:nvSpPr>
        <p:spPr>
          <a:xfrm>
            <a:off x="867460" y="744872"/>
            <a:ext cx="5076140" cy="550517"/>
          </a:xfrm>
        </p:spPr>
        <p:txBody>
          <a:bodyPr>
            <a:noAutofit/>
          </a:bodyPr>
          <a:lstStyle/>
          <a:p>
            <a:r>
              <a:rPr lang="en-US" sz="2800" dirty="0"/>
              <a:t>Leach fields  (Cont’d)</a:t>
            </a:r>
          </a:p>
        </p:txBody>
      </p:sp>
    </p:spTree>
    <p:extLst>
      <p:ext uri="{BB962C8B-B14F-4D97-AF65-F5344CB8AC3E}">
        <p14:creationId xmlns:p14="http://schemas.microsoft.com/office/powerpoint/2010/main" val="4262266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60" y="744870"/>
            <a:ext cx="4085541" cy="601314"/>
          </a:xfrm>
        </p:spPr>
        <p:txBody>
          <a:bodyPr>
            <a:noAutofit/>
          </a:bodyPr>
          <a:lstStyle/>
          <a:p>
            <a:r>
              <a:rPr lang="en-US" sz="2800" dirty="0"/>
              <a:t>Non-Standard Systems </a:t>
            </a:r>
          </a:p>
        </p:txBody>
      </p:sp>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857932" y="1405270"/>
            <a:ext cx="6347714" cy="4995530"/>
          </a:xfrm>
        </p:spPr>
        <p:txBody>
          <a:bodyPr>
            <a:noAutofit/>
          </a:bodyPr>
          <a:lstStyle/>
          <a:p>
            <a:pPr marL="0" indent="0">
              <a:buNone/>
            </a:pPr>
            <a:r>
              <a:rPr lang="en-US" dirty="0">
                <a:solidFill>
                  <a:srgbClr val="000000"/>
                </a:solidFill>
                <a:latin typeface="Arial" panose="020B0604020202020204" pitchFamily="34" charset="0"/>
                <a:cs typeface="Arial" panose="020B0604020202020204" pitchFamily="34" charset="0"/>
              </a:rPr>
              <a:t>A </a:t>
            </a:r>
            <a:r>
              <a:rPr lang="en-US" u="sng" dirty="0">
                <a:solidFill>
                  <a:srgbClr val="000000"/>
                </a:solidFill>
                <a:latin typeface="Arial" panose="020B0604020202020204" pitchFamily="34" charset="0"/>
                <a:cs typeface="Arial" panose="020B0604020202020204" pitchFamily="34" charset="0"/>
              </a:rPr>
              <a:t>Nonstandard System </a:t>
            </a:r>
            <a:r>
              <a:rPr lang="en-US" dirty="0">
                <a:solidFill>
                  <a:srgbClr val="000000"/>
                </a:solidFill>
                <a:latin typeface="Arial" panose="020B0604020202020204" pitchFamily="34" charset="0"/>
                <a:cs typeface="Arial" panose="020B0604020202020204" pitchFamily="34" charset="0"/>
              </a:rPr>
              <a:t>or </a:t>
            </a:r>
            <a:r>
              <a:rPr lang="en-US" u="sng" dirty="0">
                <a:solidFill>
                  <a:srgbClr val="000000"/>
                </a:solidFill>
                <a:latin typeface="Arial" panose="020B0604020202020204" pitchFamily="34" charset="0"/>
                <a:cs typeface="Arial" panose="020B0604020202020204" pitchFamily="34" charset="0"/>
              </a:rPr>
              <a:t>Enhanced Treatment System: </a:t>
            </a:r>
            <a:r>
              <a:rPr lang="en-US" dirty="0">
                <a:solidFill>
                  <a:srgbClr val="000000"/>
                </a:solidFill>
                <a:latin typeface="Arial" panose="020B0604020202020204" pitchFamily="34" charset="0"/>
                <a:cs typeface="Arial" panose="020B0604020202020204" pitchFamily="34" charset="0"/>
              </a:rPr>
              <a:t>either uses alternative technology,  or does not meet critical requirements for a standard conventional septic system and is allowed only with certain conditions in place. </a:t>
            </a:r>
          </a:p>
          <a:p>
            <a:pPr marL="0" indent="0">
              <a:buNone/>
            </a:pPr>
            <a:r>
              <a:rPr lang="en-US" dirty="0">
                <a:solidFill>
                  <a:srgbClr val="000000"/>
                </a:solidFill>
                <a:latin typeface="Arial" panose="020B0604020202020204" pitchFamily="34" charset="0"/>
                <a:cs typeface="Arial" panose="020B0604020202020204" pitchFamily="34" charset="0"/>
              </a:rPr>
              <a:t>Examples of Non-Standard systems:</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An </a:t>
            </a:r>
            <a:r>
              <a:rPr lang="en-US" u="sng" dirty="0">
                <a:solidFill>
                  <a:srgbClr val="000000"/>
                </a:solidFill>
                <a:latin typeface="Arial" panose="020B0604020202020204" pitchFamily="34" charset="0"/>
                <a:ea typeface="Times New Roman" panose="02020603050405020304" pitchFamily="18" charset="0"/>
                <a:cs typeface="Arial" panose="020B0604020202020204" pitchFamily="34" charset="0"/>
              </a:rPr>
              <a:t>Alternative System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utilizes alternative technology to meet requirements and may enable bedroom and other additions if the system can accommodate the wastewater peak flow.</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u="sng" dirty="0">
                <a:solidFill>
                  <a:srgbClr val="000000"/>
                </a:solidFill>
                <a:latin typeface="Arial" panose="020B0604020202020204" pitchFamily="34" charset="0"/>
                <a:ea typeface="Times New Roman" panose="02020603050405020304" pitchFamily="18" charset="0"/>
                <a:cs typeface="Arial" panose="020B0604020202020204" pitchFamily="34" charset="0"/>
              </a:rPr>
              <a:t>Limited Expansion System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meets requirements for a standard system </a:t>
            </a: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except</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for:</a:t>
            </a:r>
          </a:p>
          <a:p>
            <a:pPr lvl="1"/>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groundwater separation (at distances over 250 feet from a waterbody) </a:t>
            </a:r>
          </a:p>
          <a:p>
            <a:pPr lvl="1"/>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or expansion area. </a:t>
            </a:r>
          </a:p>
          <a:p>
            <a:pPr marL="457200" lvl="1" indent="0">
              <a:buNone/>
            </a:pPr>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1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194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60" y="744870"/>
            <a:ext cx="4085541" cy="601314"/>
          </a:xfrm>
        </p:spPr>
        <p:txBody>
          <a:bodyPr>
            <a:normAutofit/>
          </a:bodyPr>
          <a:lstStyle/>
          <a:p>
            <a:r>
              <a:rPr lang="en-US" sz="2800" dirty="0"/>
              <a:t>Non-Standard Systems </a:t>
            </a:r>
          </a:p>
        </p:txBody>
      </p:sp>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867458" y="1636122"/>
            <a:ext cx="6347714" cy="4995530"/>
          </a:xfrm>
        </p:spPr>
        <p:txBody>
          <a:bodyPr>
            <a:normAutofit/>
          </a:bodyPr>
          <a:lstStyle/>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u="sng" dirty="0">
                <a:solidFill>
                  <a:srgbClr val="000000"/>
                </a:solidFill>
                <a:latin typeface="Arial" panose="020B0604020202020204" pitchFamily="34" charset="0"/>
                <a:ea typeface="Times New Roman" panose="02020603050405020304" pitchFamily="18" charset="0"/>
                <a:cs typeface="Arial" panose="020B0604020202020204" pitchFamily="34" charset="0"/>
              </a:rPr>
              <a:t>Limited Expansion system</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lvl="1"/>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Requires water conservation measures;</a:t>
            </a:r>
          </a:p>
          <a:p>
            <a:pPr lvl="1"/>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Enables a one-time addition of up to 500 sq.ft. of conditioned space with no bedroom additions, and no increase in the volume of wastewater discharge;</a:t>
            </a:r>
          </a:p>
          <a:p>
            <a:pPr lvl="1"/>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Additions will not be approved which encroach on the septic system or any area of the property needed to install a replacement system which meets the requirements for a standard system to the greatest extent possible;</a:t>
            </a:r>
          </a:p>
          <a:p>
            <a:pPr lvl="1"/>
            <a:r>
              <a:rPr lang="en-US" sz="1800" dirty="0">
                <a:solidFill>
                  <a:srgbClr val="000000"/>
                </a:solidFill>
                <a:latin typeface="Arial" panose="020B0604020202020204" pitchFamily="34" charset="0"/>
                <a:ea typeface="Times New Roman" panose="02020603050405020304" pitchFamily="18" charset="0"/>
                <a:cs typeface="Arial" panose="020B0604020202020204" pitchFamily="34" charset="0"/>
              </a:rPr>
              <a:t> As long as the system performs well, no annual inspection fee is charged.</a:t>
            </a:r>
          </a:p>
        </p:txBody>
      </p:sp>
    </p:spTree>
    <p:extLst>
      <p:ext uri="{BB962C8B-B14F-4D97-AF65-F5344CB8AC3E}">
        <p14:creationId xmlns:p14="http://schemas.microsoft.com/office/powerpoint/2010/main" val="1585762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5" name="TextBox 4">
            <a:extLst>
              <a:ext uri="{FF2B5EF4-FFF2-40B4-BE49-F238E27FC236}">
                <a16:creationId xmlns:a16="http://schemas.microsoft.com/office/drawing/2014/main" id="{E08034D0-8B38-40D7-BB27-4737A6B9D691}"/>
              </a:ext>
            </a:extLst>
          </p:cNvPr>
          <p:cNvSpPr txBox="1"/>
          <p:nvPr/>
        </p:nvSpPr>
        <p:spPr>
          <a:xfrm>
            <a:off x="955158" y="2133600"/>
            <a:ext cx="5102686" cy="4232569"/>
          </a:xfrm>
          <a:prstGeom prst="rect">
            <a:avLst/>
          </a:prstGeom>
          <a:noFill/>
        </p:spPr>
        <p:txBody>
          <a:bodyPr wrap="square" rtlCol="0">
            <a:spAutoFit/>
          </a:bodyPr>
          <a:lstStyle/>
          <a:p>
            <a:pPr algn="ctr">
              <a:lnSpc>
                <a:spcPts val="2500"/>
              </a:lnSpc>
            </a:pPr>
            <a:r>
              <a:rPr lang="en-US" dirty="0">
                <a:solidFill>
                  <a:schemeClr val="accent1">
                    <a:lumMod val="75000"/>
                  </a:schemeClr>
                </a:solidFill>
                <a:latin typeface="Arial" panose="020B0604020202020204" pitchFamily="34" charset="0"/>
                <a:cs typeface="Arial" panose="020B0604020202020204" pitchFamily="34" charset="0"/>
              </a:rPr>
              <a:t>701 Ocean Street</a:t>
            </a:r>
          </a:p>
          <a:p>
            <a:pPr algn="ctr">
              <a:lnSpc>
                <a:spcPts val="2500"/>
              </a:lnSpc>
            </a:pPr>
            <a:r>
              <a:rPr lang="en-US" dirty="0">
                <a:solidFill>
                  <a:schemeClr val="accent1">
                    <a:lumMod val="75000"/>
                  </a:schemeClr>
                </a:solidFill>
                <a:latin typeface="Arial" panose="020B0604020202020204" pitchFamily="34" charset="0"/>
                <a:cs typeface="Arial" panose="020B0604020202020204" pitchFamily="34" charset="0"/>
              </a:rPr>
              <a:t>Community Room</a:t>
            </a:r>
            <a:br>
              <a:rPr lang="en-US" dirty="0">
                <a:solidFill>
                  <a:schemeClr val="accent1">
                    <a:lumMod val="75000"/>
                  </a:schemeClr>
                </a:solidFill>
                <a:latin typeface="Arial" panose="020B0604020202020204" pitchFamily="34" charset="0"/>
                <a:cs typeface="Arial" panose="020B0604020202020204" pitchFamily="34" charset="0"/>
              </a:rPr>
            </a:br>
            <a:r>
              <a:rPr lang="en-US" dirty="0">
                <a:solidFill>
                  <a:schemeClr val="accent1">
                    <a:lumMod val="75000"/>
                  </a:schemeClr>
                </a:solidFill>
                <a:latin typeface="Arial" panose="020B0604020202020204" pitchFamily="34" charset="0"/>
                <a:cs typeface="Arial" panose="020B0604020202020204" pitchFamily="34" charset="0"/>
              </a:rPr>
              <a:t>Santa Cruz, CA 95060</a:t>
            </a:r>
          </a:p>
          <a:p>
            <a:pPr algn="ctr">
              <a:lnSpc>
                <a:spcPts val="2500"/>
              </a:lnSpc>
            </a:pPr>
            <a:endParaRPr lang="en-US" dirty="0">
              <a:solidFill>
                <a:schemeClr val="accent1">
                  <a:lumMod val="75000"/>
                </a:schemeClr>
              </a:solidFill>
              <a:latin typeface="Arial" panose="020B0604020202020204" pitchFamily="34" charset="0"/>
              <a:cs typeface="Arial" panose="020B0604020202020204" pitchFamily="34" charset="0"/>
            </a:endParaRPr>
          </a:p>
          <a:p>
            <a:pPr algn="ctr">
              <a:lnSpc>
                <a:spcPts val="2500"/>
              </a:lnSpc>
            </a:pPr>
            <a:r>
              <a:rPr lang="en-US" b="1" cap="all" dirty="0">
                <a:solidFill>
                  <a:schemeClr val="accent1">
                    <a:lumMod val="75000"/>
                  </a:schemeClr>
                </a:solidFill>
                <a:latin typeface="Arial" panose="020B0604020202020204" pitchFamily="34" charset="0"/>
                <a:cs typeface="Arial" panose="020B0604020202020204" pitchFamily="34" charset="0"/>
              </a:rPr>
              <a:t>Please contact us!</a:t>
            </a:r>
          </a:p>
          <a:p>
            <a:pPr algn="ctr">
              <a:lnSpc>
                <a:spcPts val="2500"/>
              </a:lnSpc>
            </a:pPr>
            <a:r>
              <a:rPr lang="en-US" b="1" cap="all" dirty="0">
                <a:solidFill>
                  <a:schemeClr val="accent1">
                    <a:lumMod val="75000"/>
                  </a:schemeClr>
                </a:solidFill>
                <a:latin typeface="Arial" panose="020B0604020202020204" pitchFamily="34" charset="0"/>
                <a:cs typeface="Arial" panose="020B0604020202020204" pitchFamily="34" charset="0"/>
              </a:rPr>
              <a:t>To make an appointment (required)</a:t>
            </a:r>
          </a:p>
          <a:p>
            <a:pPr algn="ctr">
              <a:lnSpc>
                <a:spcPts val="2500"/>
              </a:lnSpc>
            </a:pPr>
            <a:r>
              <a:rPr lang="en-US" dirty="0">
                <a:solidFill>
                  <a:schemeClr val="accent1">
                    <a:lumMod val="75000"/>
                  </a:schemeClr>
                </a:solidFill>
                <a:latin typeface="Arial" panose="020B0604020202020204" pitchFamily="34" charset="0"/>
                <a:cs typeface="Arial" panose="020B0604020202020204" pitchFamily="34" charset="0"/>
              </a:rPr>
              <a:t>Visit: rpcappt@timetap.com</a:t>
            </a:r>
          </a:p>
          <a:p>
            <a:pPr algn="ctr">
              <a:lnSpc>
                <a:spcPts val="2500"/>
              </a:lnSpc>
            </a:pPr>
            <a:r>
              <a:rPr lang="en-US" dirty="0">
                <a:solidFill>
                  <a:schemeClr val="accent1">
                    <a:lumMod val="75000"/>
                  </a:schemeClr>
                </a:solidFill>
                <a:latin typeface="Arial" panose="020B0604020202020204" pitchFamily="34" charset="0"/>
                <a:cs typeface="Arial" panose="020B0604020202020204" pitchFamily="34" charset="0"/>
              </a:rPr>
              <a:t>Call: (831) 454-5323</a:t>
            </a:r>
          </a:p>
          <a:p>
            <a:pPr algn="ctr">
              <a:lnSpc>
                <a:spcPts val="2500"/>
              </a:lnSpc>
            </a:pPr>
            <a:r>
              <a:rPr lang="en-US" dirty="0">
                <a:solidFill>
                  <a:schemeClr val="accent1">
                    <a:lumMod val="75000"/>
                  </a:schemeClr>
                </a:solidFill>
                <a:latin typeface="Arial" panose="020B0604020202020204" pitchFamily="34" charset="0"/>
                <a:cs typeface="Arial" panose="020B0604020202020204" pitchFamily="34" charset="0"/>
              </a:rPr>
              <a:t>Email: rpc@santacruzcounty.us </a:t>
            </a:r>
          </a:p>
          <a:p>
            <a:pPr algn="ctr">
              <a:lnSpc>
                <a:spcPts val="2500"/>
              </a:lnSpc>
            </a:pPr>
            <a:endParaRPr lang="en-US" dirty="0">
              <a:solidFill>
                <a:schemeClr val="accent1">
                  <a:lumMod val="75000"/>
                </a:schemeClr>
              </a:solidFill>
              <a:latin typeface="Arial" panose="020B0604020202020204" pitchFamily="34" charset="0"/>
              <a:cs typeface="Arial" panose="020B0604020202020204" pitchFamily="34" charset="0"/>
            </a:endParaRPr>
          </a:p>
          <a:p>
            <a:pPr algn="ctr">
              <a:lnSpc>
                <a:spcPts val="2500"/>
              </a:lnSpc>
            </a:pPr>
            <a:r>
              <a:rPr lang="en-US" b="1" cap="all" dirty="0">
                <a:solidFill>
                  <a:schemeClr val="accent1">
                    <a:lumMod val="75000"/>
                  </a:schemeClr>
                </a:solidFill>
                <a:latin typeface="Arial" panose="020B0604020202020204" pitchFamily="34" charset="0"/>
                <a:cs typeface="Arial" panose="020B0604020202020204" pitchFamily="34" charset="0"/>
              </a:rPr>
              <a:t>Hours of Operation</a:t>
            </a:r>
          </a:p>
          <a:p>
            <a:pPr algn="ctr">
              <a:lnSpc>
                <a:spcPts val="2500"/>
              </a:lnSpc>
            </a:pPr>
            <a:r>
              <a:rPr lang="en-US" dirty="0">
                <a:solidFill>
                  <a:schemeClr val="accent1">
                    <a:lumMod val="75000"/>
                  </a:schemeClr>
                </a:solidFill>
                <a:latin typeface="Arial" panose="020B0604020202020204" pitchFamily="34" charset="0"/>
                <a:cs typeface="Arial" panose="020B0604020202020204" pitchFamily="34" charset="0"/>
              </a:rPr>
              <a:t>Monday - Friday</a:t>
            </a:r>
          </a:p>
          <a:p>
            <a:pPr algn="ctr">
              <a:lnSpc>
                <a:spcPts val="2500"/>
              </a:lnSpc>
            </a:pPr>
            <a:r>
              <a:rPr lang="en-US" dirty="0">
                <a:solidFill>
                  <a:schemeClr val="accent1">
                    <a:lumMod val="75000"/>
                  </a:schemeClr>
                </a:solidFill>
                <a:latin typeface="Arial" panose="020B0604020202020204" pitchFamily="34" charset="0"/>
                <a:cs typeface="Arial" panose="020B0604020202020204" pitchFamily="34" charset="0"/>
              </a:rPr>
              <a:t> 8AM – 12PM, 1PM – 5PM</a:t>
            </a:r>
          </a:p>
        </p:txBody>
      </p:sp>
      <p:sp>
        <p:nvSpPr>
          <p:cNvPr id="9" name="TextBox 8">
            <a:extLst>
              <a:ext uri="{FF2B5EF4-FFF2-40B4-BE49-F238E27FC236}">
                <a16:creationId xmlns:a16="http://schemas.microsoft.com/office/drawing/2014/main" id="{F238792E-9628-4A56-B3AF-B75B61995EC5}"/>
              </a:ext>
            </a:extLst>
          </p:cNvPr>
          <p:cNvSpPr txBox="1"/>
          <p:nvPr/>
        </p:nvSpPr>
        <p:spPr>
          <a:xfrm>
            <a:off x="762002" y="1143000"/>
            <a:ext cx="5760719" cy="553998"/>
          </a:xfrm>
          <a:prstGeom prst="rect">
            <a:avLst/>
          </a:prstGeom>
          <a:noFill/>
        </p:spPr>
        <p:txBody>
          <a:bodyPr wrap="square" rtlCol="0">
            <a:spAutoFit/>
          </a:bodyPr>
          <a:lstStyle/>
          <a:p>
            <a:pPr algn="ctr"/>
            <a:r>
              <a:rPr lang="en-US" sz="3000" b="1" dirty="0">
                <a:solidFill>
                  <a:schemeClr val="accent1">
                    <a:lumMod val="75000"/>
                  </a:schemeClr>
                </a:solidFill>
              </a:rPr>
              <a:t>RECOVERY PERMIT CENTER</a:t>
            </a:r>
          </a:p>
        </p:txBody>
      </p:sp>
    </p:spTree>
    <p:extLst>
      <p:ext uri="{BB962C8B-B14F-4D97-AF65-F5344CB8AC3E}">
        <p14:creationId xmlns:p14="http://schemas.microsoft.com/office/powerpoint/2010/main" val="1691889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60" y="744870"/>
            <a:ext cx="4085541" cy="601314"/>
          </a:xfrm>
        </p:spPr>
        <p:txBody>
          <a:bodyPr>
            <a:normAutofit/>
          </a:bodyPr>
          <a:lstStyle/>
          <a:p>
            <a:r>
              <a:rPr lang="en-US" sz="2800" dirty="0"/>
              <a:t>Non-Standard Systems </a:t>
            </a:r>
          </a:p>
        </p:txBody>
      </p:sp>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857932" y="1405270"/>
            <a:ext cx="6347714" cy="4995530"/>
          </a:xfrm>
        </p:spPr>
        <p:txBody>
          <a:bodyPr>
            <a:normAutofit/>
          </a:bodyPr>
          <a:lstStyle/>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u="sng" dirty="0">
                <a:solidFill>
                  <a:srgbClr val="000000"/>
                </a:solidFill>
                <a:latin typeface="Arial" panose="020B0604020202020204" pitchFamily="34" charset="0"/>
                <a:ea typeface="Times New Roman" panose="02020603050405020304" pitchFamily="18" charset="0"/>
                <a:cs typeface="Arial" panose="020B0604020202020204" pitchFamily="34" charset="0"/>
              </a:rPr>
              <a:t>Low-Flow System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meets the requirements for a standard system </a:t>
            </a: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except</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for leach field area or size of pump chamber for pump up systems. </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A Low-Flow system requires water conservation measures</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Enables only a one-time addition of up to 500 sq.ft. of conditioned space with no bedroom additions, and no increase in volume of wastewater discharge.</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Additions will not be approved which encroach on the septic system or any area of the property needed to install a replacement system which meets the requirements for a standard system to the greatest extent possible. </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An annual inspection fee is charged on the tax bill.</a:t>
            </a:r>
          </a:p>
        </p:txBody>
      </p:sp>
    </p:spTree>
    <p:extLst>
      <p:ext uri="{BB962C8B-B14F-4D97-AF65-F5344CB8AC3E}">
        <p14:creationId xmlns:p14="http://schemas.microsoft.com/office/powerpoint/2010/main" val="2065734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60" y="744870"/>
            <a:ext cx="3933141" cy="601314"/>
          </a:xfrm>
        </p:spPr>
        <p:txBody>
          <a:bodyPr>
            <a:normAutofit/>
          </a:bodyPr>
          <a:lstStyle/>
          <a:p>
            <a:r>
              <a:rPr lang="en-US" sz="2800" dirty="0"/>
              <a:t>Non-Standard Systems </a:t>
            </a:r>
          </a:p>
        </p:txBody>
      </p:sp>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857932" y="1405270"/>
            <a:ext cx="6347714" cy="4995530"/>
          </a:xfrm>
        </p:spPr>
        <p:txBody>
          <a:bodyPr>
            <a:normAutofit lnSpcReduction="10000"/>
          </a:bodyPr>
          <a:lstStyle/>
          <a:p>
            <a:pPr marL="0" indent="0">
              <a:buNone/>
            </a:pPr>
            <a:r>
              <a:rPr lang="en-US"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Enhanced Treatment  (ET) System</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ET assists  properties with constraints: high groundwater, sandy soil, slow perc soils, fast perc  soils, steep slopes, small lots and setback restrictions to waterways or cut banks. </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ET adds an extra component to treat effluent more efficiently. Often this allows a smaller leach field.</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Installation is usually more expensive, requiring  a consultant, additional testing, and inspections. </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Because ET has special operating conditions, a notice of a non-standard system is recorded on the deed, and payment of an annual inspection fee to confirm continued satisfactory performance (fee waived for Limited Expansion Systems).</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The goal is to reduce </a:t>
            </a:r>
            <a:r>
              <a:rPr lang="en-US" i="0" dirty="0">
                <a:solidFill>
                  <a:srgbClr val="000000"/>
                </a:solidFill>
                <a:effectLst/>
                <a:latin typeface="Arial" panose="020B0604020202020204" pitchFamily="34" charset="0"/>
              </a:rPr>
              <a:t>Biochemical oxygen demand </a:t>
            </a:r>
            <a:r>
              <a:rPr lang="en-US" b="1" i="0" dirty="0">
                <a:solidFill>
                  <a:srgbClr val="000000"/>
                </a:solidFill>
                <a:effectLst/>
                <a:latin typeface="Arial" panose="020B0604020202020204" pitchFamily="34" charset="0"/>
              </a:rPr>
              <a:t>(</a:t>
            </a: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BOD)</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Suspended Solids and Nitrogen levels. </a:t>
            </a:r>
          </a:p>
        </p:txBody>
      </p:sp>
    </p:spTree>
    <p:extLst>
      <p:ext uri="{BB962C8B-B14F-4D97-AF65-F5344CB8AC3E}">
        <p14:creationId xmlns:p14="http://schemas.microsoft.com/office/powerpoint/2010/main" val="3372473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1219200" y="744870"/>
            <a:ext cx="4572000" cy="601314"/>
          </a:xfrm>
        </p:spPr>
        <p:txBody>
          <a:bodyPr>
            <a:normAutofit/>
          </a:bodyPr>
          <a:lstStyle/>
          <a:p>
            <a:pPr algn="ctr"/>
            <a:r>
              <a:rPr lang="en-US" sz="2800" dirty="0"/>
              <a:t>Non-Standard Systems </a:t>
            </a:r>
          </a:p>
        </p:txBody>
      </p:sp>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152400" y="1246013"/>
            <a:ext cx="7391400" cy="5520642"/>
          </a:xfrm>
        </p:spPr>
        <p:txBody>
          <a:bodyPr>
            <a:noAutofit/>
          </a:bodyPr>
          <a:lstStyle/>
          <a:p>
            <a:pPr marL="0" indent="0">
              <a:buNone/>
            </a:pPr>
            <a:r>
              <a:rPr lang="en-US"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Enhanced Treatment System</a:t>
            </a:r>
          </a:p>
          <a:p>
            <a:pPr marL="0" indent="0">
              <a:buNone/>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These are enhanced treatment septic systems that are approved in Santa Cruz County: </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Acqualogic -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6"/>
              </a:rPr>
              <a:t>http://acqualogic.com/about/the-acqualogic-team/</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AquaKlear - </a:t>
            </a:r>
            <a:r>
              <a:rPr lang="en-US" u="sng" dirty="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http://www.betterthan septic.com    </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Orenco Advantex –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7"/>
              </a:rPr>
              <a:t>http://.orenco.com/</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Microseptec Enviroseptic –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8"/>
              </a:rPr>
              <a:t>http://www.microseptec.com/distributors-home.htm</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HOOT –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9"/>
              </a:rPr>
              <a:t>http://hootsystems.com/components/treatment.html</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Mound –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10"/>
              </a:rPr>
              <a:t>http://ahioline.osu.edu/aex-fact/0744.html</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Multi Flo -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11"/>
              </a:rPr>
              <a:t>http://sewageeq.com/Multi-flo.html</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Sand Filtration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12"/>
              </a:rPr>
              <a:t>http://www.extension.umn.edu/distribution/naturalresources/DD7672.html</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2486842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5" name="Title 4">
            <a:extLst>
              <a:ext uri="{FF2B5EF4-FFF2-40B4-BE49-F238E27FC236}">
                <a16:creationId xmlns:a16="http://schemas.microsoft.com/office/drawing/2014/main" id="{C79F9CF1-C79E-47D5-A428-8B9555766D78}"/>
              </a:ext>
            </a:extLst>
          </p:cNvPr>
          <p:cNvSpPr>
            <a:spLocks noGrp="1"/>
          </p:cNvSpPr>
          <p:nvPr>
            <p:ph type="title"/>
          </p:nvPr>
        </p:nvSpPr>
        <p:spPr>
          <a:xfrm>
            <a:off x="726615" y="1274376"/>
            <a:ext cx="3126915" cy="5492273"/>
          </a:xfrm>
        </p:spPr>
        <p:txBody>
          <a:bodyPr>
            <a:normAutofit fontScale="90000"/>
          </a:bodyPr>
          <a:lstStyle/>
          <a:p>
            <a:pPr marL="0" marR="0">
              <a:lnSpc>
                <a:spcPct val="107000"/>
              </a:lnSpc>
              <a:spcBef>
                <a:spcPts val="0"/>
              </a:spcBef>
              <a:spcAft>
                <a:spcPts val="800"/>
              </a:spcAft>
            </a:pP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Sand filter systems can be above or below ground. Effluent flows from the tank to a pump chamber to the sand filter. Effluent is pumped under low pressure through the pipes at the top of the filter. The effluent leaves the pipes and is treated as it filters through the sand. The treated wastewater is then discharged to the drain field.</a:t>
            </a:r>
            <a:br>
              <a:rPr lang="en-US" sz="18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br>
            <a:br>
              <a:rPr lang="en-US" sz="1800" dirty="0">
                <a:effectLst/>
                <a:latin typeface="Arial" panose="020B0604020202020204" pitchFamily="34" charset="0"/>
                <a:ea typeface="Calibri" panose="020F0502020204030204" pitchFamily="34" charset="0"/>
                <a:cs typeface="Arial" panose="020B0604020202020204" pitchFamily="34" charset="0"/>
              </a:rPr>
            </a:br>
            <a:r>
              <a:rPr lang="en-US" sz="18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Sand filters provide a high level of treatment for nutrients and are good for sites with high water tables or that are close to water bodies, but they are more expensive than a conventional septic system.</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A1EE81C-7599-4E65-8145-B3DE9273C575}"/>
              </a:ext>
            </a:extLst>
          </p:cNvPr>
          <p:cNvPicPr>
            <a:picLocks noChangeAspect="1"/>
          </p:cNvPicPr>
          <p:nvPr/>
        </p:nvPicPr>
        <p:blipFill>
          <a:blip r:embed="rId6"/>
          <a:stretch>
            <a:fillRect/>
          </a:stretch>
        </p:blipFill>
        <p:spPr>
          <a:xfrm>
            <a:off x="4050840" y="1436799"/>
            <a:ext cx="4912347" cy="3984401"/>
          </a:xfrm>
          <a:prstGeom prst="rect">
            <a:avLst/>
          </a:prstGeom>
        </p:spPr>
      </p:pic>
      <p:sp>
        <p:nvSpPr>
          <p:cNvPr id="10" name="TextBox 9">
            <a:extLst>
              <a:ext uri="{FF2B5EF4-FFF2-40B4-BE49-F238E27FC236}">
                <a16:creationId xmlns:a16="http://schemas.microsoft.com/office/drawing/2014/main" id="{532F072D-0E89-4B8A-8AF7-18E83D6EAA07}"/>
              </a:ext>
            </a:extLst>
          </p:cNvPr>
          <p:cNvSpPr txBox="1"/>
          <p:nvPr/>
        </p:nvSpPr>
        <p:spPr>
          <a:xfrm>
            <a:off x="2275285" y="719463"/>
            <a:ext cx="4593430" cy="369332"/>
          </a:xfrm>
          <a:prstGeom prst="rect">
            <a:avLst/>
          </a:prstGeom>
          <a:noFill/>
        </p:spPr>
        <p:txBody>
          <a:bodyPr wrap="square">
            <a:spAutoFit/>
          </a:bodyPr>
          <a:lstStyle/>
          <a:p>
            <a:r>
              <a:rPr lang="en-US" sz="1800" b="1"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Recirculating Sand Filter System</a:t>
            </a:r>
            <a:endParaRPr lang="en-US" dirty="0"/>
          </a:p>
        </p:txBody>
      </p:sp>
    </p:spTree>
    <p:extLst>
      <p:ext uri="{BB962C8B-B14F-4D97-AF65-F5344CB8AC3E}">
        <p14:creationId xmlns:p14="http://schemas.microsoft.com/office/powerpoint/2010/main" val="323899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381000" y="1095374"/>
            <a:ext cx="3660316" cy="5229199"/>
          </a:xfrm>
        </p:spPr>
        <p:txBody>
          <a:bodyPr>
            <a:normAutofit/>
          </a:bodyPr>
          <a:lstStyle/>
          <a:p>
            <a:pPr marL="0" marR="0">
              <a:lnSpc>
                <a:spcPct val="107000"/>
              </a:lnSpc>
              <a:spcBef>
                <a:spcPts val="0"/>
              </a:spcBef>
              <a:spcAft>
                <a:spcPts val="800"/>
              </a:spcAft>
            </a:pPr>
            <a:br>
              <a:rPr lang="en-US" sz="1600" dirty="0">
                <a:effectLst/>
                <a:latin typeface="Calibri" panose="020F0502020204030204" pitchFamily="34" charset="0"/>
                <a:ea typeface="Calibri" panose="020F0502020204030204" pitchFamily="34" charset="0"/>
                <a:cs typeface="Times New Roman" panose="02020603050405020304" pitchFamily="18" charset="0"/>
              </a:rPr>
            </a:br>
            <a:r>
              <a:rPr lang="en-US" sz="16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Mound systems are an option for shallow soil depth, high groundwater, or shallow bedrock. The sand mound contains a drain field trench. Effluent flows from the tank to a pump chamber, where it is pumped to the mound in prescribed doses.</a:t>
            </a:r>
            <a:br>
              <a:rPr lang="en-US" sz="16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br>
            <a:br>
              <a:rPr lang="en-US" sz="16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br>
            <a:r>
              <a:rPr lang="en-US" sz="16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 Treatment occurs as effluent discharges to the trench and filters through the sand, and then disperses into the native soil.</a:t>
            </a:r>
            <a:r>
              <a:rPr lang="en-US" sz="1600" dirty="0">
                <a:solidFill>
                  <a:srgbClr val="212121"/>
                </a:solidFill>
                <a:latin typeface="Arial" panose="020B0604020202020204" pitchFamily="34" charset="0"/>
                <a:ea typeface="Times New Roman" panose="02020603050405020304" pitchFamily="18" charset="0"/>
                <a:cs typeface="Arial" panose="020B0604020202020204" pitchFamily="34" charset="0"/>
              </a:rPr>
              <a:t> </a:t>
            </a:r>
            <a:br>
              <a:rPr lang="en-US" sz="1600" dirty="0">
                <a:solidFill>
                  <a:srgbClr val="212121"/>
                </a:solidFill>
                <a:latin typeface="Arial" panose="020B0604020202020204" pitchFamily="34" charset="0"/>
                <a:ea typeface="Times New Roman" panose="02020603050405020304" pitchFamily="18" charset="0"/>
                <a:cs typeface="Arial" panose="020B0604020202020204" pitchFamily="34" charset="0"/>
              </a:rPr>
            </a:br>
            <a:br>
              <a:rPr lang="en-US" sz="1600" dirty="0">
                <a:solidFill>
                  <a:srgbClr val="212121"/>
                </a:solidFill>
                <a:latin typeface="Arial" panose="020B0604020202020204" pitchFamily="34" charset="0"/>
                <a:ea typeface="Times New Roman" panose="02020603050405020304" pitchFamily="18" charset="0"/>
                <a:cs typeface="Arial" panose="020B0604020202020204" pitchFamily="34" charset="0"/>
              </a:rPr>
            </a:br>
            <a:r>
              <a:rPr lang="en-US" sz="16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While mound systems can be a good in certain soil conditions, they require a substantial amount of space and periodic maintenance. </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endParaRPr lang="en-US" sz="16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01D1E7A-78BF-4D31-8F35-0472B4AE9F37}"/>
              </a:ext>
            </a:extLst>
          </p:cNvPr>
          <p:cNvPicPr>
            <a:picLocks noChangeAspect="1"/>
          </p:cNvPicPr>
          <p:nvPr/>
        </p:nvPicPr>
        <p:blipFill>
          <a:blip r:embed="rId6"/>
          <a:stretch>
            <a:fillRect/>
          </a:stretch>
        </p:blipFill>
        <p:spPr>
          <a:xfrm>
            <a:off x="4267200" y="1586095"/>
            <a:ext cx="4748211" cy="4247755"/>
          </a:xfrm>
          <a:prstGeom prst="rect">
            <a:avLst/>
          </a:prstGeom>
        </p:spPr>
      </p:pic>
      <p:sp>
        <p:nvSpPr>
          <p:cNvPr id="8" name="TextBox 7">
            <a:extLst>
              <a:ext uri="{FF2B5EF4-FFF2-40B4-BE49-F238E27FC236}">
                <a16:creationId xmlns:a16="http://schemas.microsoft.com/office/drawing/2014/main" id="{1BD3ACA1-59BC-4917-8DF1-9593DB443C97}"/>
              </a:ext>
            </a:extLst>
          </p:cNvPr>
          <p:cNvSpPr txBox="1"/>
          <p:nvPr/>
        </p:nvSpPr>
        <p:spPr>
          <a:xfrm>
            <a:off x="3238500" y="695375"/>
            <a:ext cx="2057400" cy="369332"/>
          </a:xfrm>
          <a:prstGeom prst="rect">
            <a:avLst/>
          </a:prstGeom>
          <a:noFill/>
        </p:spPr>
        <p:txBody>
          <a:bodyPr wrap="square">
            <a:spAutoFit/>
          </a:bodyPr>
          <a:lstStyle/>
          <a:p>
            <a:r>
              <a:rPr lang="en-US" sz="1800" b="1"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Mound Systems</a:t>
            </a:r>
            <a:endParaRPr lang="en-US" dirty="0"/>
          </a:p>
        </p:txBody>
      </p:sp>
    </p:spTree>
    <p:extLst>
      <p:ext uri="{BB962C8B-B14F-4D97-AF65-F5344CB8AC3E}">
        <p14:creationId xmlns:p14="http://schemas.microsoft.com/office/powerpoint/2010/main" val="99055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5" name="Title 4">
            <a:extLst>
              <a:ext uri="{FF2B5EF4-FFF2-40B4-BE49-F238E27FC236}">
                <a16:creationId xmlns:a16="http://schemas.microsoft.com/office/drawing/2014/main" id="{C79F9CF1-C79E-47D5-A428-8B9555766D78}"/>
              </a:ext>
            </a:extLst>
          </p:cNvPr>
          <p:cNvSpPr>
            <a:spLocks noGrp="1"/>
          </p:cNvSpPr>
          <p:nvPr>
            <p:ph type="title"/>
          </p:nvPr>
        </p:nvSpPr>
        <p:spPr>
          <a:xfrm>
            <a:off x="726615" y="1274376"/>
            <a:ext cx="3126915" cy="5492273"/>
          </a:xfrm>
        </p:spPr>
        <p:txBody>
          <a:bodyPr>
            <a:normAutofit/>
          </a:bodyPr>
          <a:lstStyle/>
          <a:p>
            <a:pPr marL="0" marR="0">
              <a:lnSpc>
                <a:spcPct val="107000"/>
              </a:lnSpc>
              <a:spcBef>
                <a:spcPts val="0"/>
              </a:spcBef>
              <a:spcAft>
                <a:spcPts val="800"/>
              </a:spcAft>
            </a:pP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090BDD6-FA7C-4114-857C-DDBDD8840010}"/>
              </a:ext>
            </a:extLst>
          </p:cNvPr>
          <p:cNvSpPr txBox="1"/>
          <p:nvPr/>
        </p:nvSpPr>
        <p:spPr>
          <a:xfrm>
            <a:off x="297135" y="1405270"/>
            <a:ext cx="3956301" cy="4801314"/>
          </a:xfrm>
          <a:prstGeom prst="rect">
            <a:avLst/>
          </a:prstGeom>
          <a:noFill/>
        </p:spPr>
        <p:txBody>
          <a:bodyPr wrap="square">
            <a:spAutoFit/>
          </a:bodyPr>
          <a:lstStyle/>
          <a:p>
            <a:r>
              <a:rPr lang="en-US" sz="18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The main advantage of the drip distribution system is that no large mound of soil is needed as the drip laterals are inserted into the top 6 to 12 inches of soil.</a:t>
            </a:r>
          </a:p>
          <a:p>
            <a:endParaRPr lang="en-US" sz="18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endParaRPr>
          </a:p>
          <a:p>
            <a:r>
              <a:rPr lang="en-US" sz="18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 The disadvantage is that it requires a large dose tank after the septic tank to accommodate the timed dose delivery of wastewater to the drip absorption area. </a:t>
            </a:r>
          </a:p>
          <a:p>
            <a:endParaRPr lang="en-US" sz="18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endParaRPr>
          </a:p>
          <a:p>
            <a:r>
              <a:rPr lang="en-US" sz="1800"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Additional components, such as electrical power, are necessary for this system, requiring an added expense and increased maintenance.</a:t>
            </a:r>
            <a:endParaRPr lang="en-US" dirty="0"/>
          </a:p>
        </p:txBody>
      </p:sp>
      <p:sp>
        <p:nvSpPr>
          <p:cNvPr id="11" name="TextBox 10">
            <a:extLst>
              <a:ext uri="{FF2B5EF4-FFF2-40B4-BE49-F238E27FC236}">
                <a16:creationId xmlns:a16="http://schemas.microsoft.com/office/drawing/2014/main" id="{2302CCA4-E1F0-4D48-B17C-E194EADAE2CC}"/>
              </a:ext>
            </a:extLst>
          </p:cNvPr>
          <p:cNvSpPr txBox="1"/>
          <p:nvPr/>
        </p:nvSpPr>
        <p:spPr>
          <a:xfrm>
            <a:off x="2743200" y="840951"/>
            <a:ext cx="4593430" cy="892552"/>
          </a:xfrm>
          <a:prstGeom prst="rect">
            <a:avLst/>
          </a:prstGeom>
          <a:noFill/>
        </p:spPr>
        <p:txBody>
          <a:bodyPr wrap="square">
            <a:spAutoFit/>
          </a:bodyPr>
          <a:lstStyle/>
          <a:p>
            <a:r>
              <a:rPr lang="en-US" sz="1800" b="1" dirty="0">
                <a:solidFill>
                  <a:srgbClr val="212121"/>
                </a:solidFill>
                <a:effectLst/>
                <a:latin typeface="Arial" panose="020B0604020202020204" pitchFamily="34" charset="0"/>
                <a:ea typeface="Times New Roman" panose="02020603050405020304" pitchFamily="18" charset="0"/>
                <a:cs typeface="Arial" panose="020B0604020202020204" pitchFamily="34" charset="0"/>
              </a:rPr>
              <a:t>Drip Distribution System</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600" dirty="0">
                <a:effectLst/>
                <a:latin typeface="Arial" panose="020B0604020202020204" pitchFamily="34" charset="0"/>
                <a:ea typeface="Calibri" panose="020F0502020204030204" pitchFamily="34" charset="0"/>
                <a:cs typeface="Arial" panose="020B0604020202020204" pitchFamily="34" charset="0"/>
              </a:rPr>
            </a:br>
            <a:endParaRPr lang="en-US" dirty="0"/>
          </a:p>
        </p:txBody>
      </p:sp>
      <p:pic>
        <p:nvPicPr>
          <p:cNvPr id="12" name="Picture 11">
            <a:extLst>
              <a:ext uri="{FF2B5EF4-FFF2-40B4-BE49-F238E27FC236}">
                <a16:creationId xmlns:a16="http://schemas.microsoft.com/office/drawing/2014/main" id="{F1A4EA9B-A2C8-44C5-ADCB-6A19F05DE266}"/>
              </a:ext>
            </a:extLst>
          </p:cNvPr>
          <p:cNvPicPr>
            <a:picLocks noChangeAspect="1"/>
          </p:cNvPicPr>
          <p:nvPr/>
        </p:nvPicPr>
        <p:blipFill>
          <a:blip r:embed="rId6"/>
          <a:stretch>
            <a:fillRect/>
          </a:stretch>
        </p:blipFill>
        <p:spPr>
          <a:xfrm>
            <a:off x="4283010" y="1537797"/>
            <a:ext cx="4593430" cy="4333778"/>
          </a:xfrm>
          <a:prstGeom prst="rect">
            <a:avLst/>
          </a:prstGeom>
        </p:spPr>
      </p:pic>
    </p:spTree>
    <p:extLst>
      <p:ext uri="{BB962C8B-B14F-4D97-AF65-F5344CB8AC3E}">
        <p14:creationId xmlns:p14="http://schemas.microsoft.com/office/powerpoint/2010/main" val="4040134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60" y="685800"/>
            <a:ext cx="5914340" cy="348740"/>
          </a:xfrm>
        </p:spPr>
        <p:txBody>
          <a:bodyPr>
            <a:normAutofit fontScale="90000"/>
          </a:bodyPr>
          <a:lstStyle/>
          <a:p>
            <a:pPr algn="ctr"/>
            <a:r>
              <a:rPr lang="en-US" sz="2800" dirty="0"/>
              <a:t>ADU Septic System</a:t>
            </a:r>
          </a:p>
        </p:txBody>
      </p:sp>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457200" y="1186459"/>
            <a:ext cx="6986572" cy="4691191"/>
          </a:xfrm>
        </p:spPr>
        <p:txBody>
          <a:bodyPr>
            <a:normAutofit/>
          </a:bodyPr>
          <a:lstStyle/>
          <a:p>
            <a:pPr marL="0" indent="0">
              <a:buNone/>
            </a:pPr>
            <a:r>
              <a:rPr lang="en-US" sz="1600" dirty="0">
                <a:solidFill>
                  <a:srgbClr val="000000"/>
                </a:solidFill>
                <a:latin typeface="Arial" panose="020B0604020202020204" pitchFamily="34" charset="0"/>
                <a:cs typeface="Arial" panose="020B0604020202020204" pitchFamily="34" charset="0"/>
              </a:rPr>
              <a:t>Adding a new ADU means that a sewage disposal system that  can accommodate the wastewater load from the ADU must be installed. </a:t>
            </a:r>
          </a:p>
          <a:p>
            <a:r>
              <a:rPr lang="en-US" sz="1600" dirty="0">
                <a:solidFill>
                  <a:srgbClr val="000000"/>
                </a:solidFill>
                <a:latin typeface="Arial" panose="020B0604020202020204" pitchFamily="34" charset="0"/>
                <a:cs typeface="Arial" panose="020B0604020202020204" pitchFamily="34" charset="0"/>
              </a:rPr>
              <a:t>A 1500-gallon tank for the ADU is required</a:t>
            </a:r>
          </a:p>
          <a:p>
            <a:r>
              <a:rPr lang="en-US" sz="1600" dirty="0">
                <a:solidFill>
                  <a:srgbClr val="000000"/>
                </a:solidFill>
                <a:latin typeface="Arial" panose="020B0604020202020204" pitchFamily="34" charset="0"/>
                <a:cs typeface="Arial" panose="020B0604020202020204" pitchFamily="34" charset="0"/>
              </a:rPr>
              <a:t>The ADU leaching is calculated with the bedroom counts plus additional from the kitchen, laundry.  Etc.</a:t>
            </a:r>
          </a:p>
          <a:p>
            <a:pPr lvl="1"/>
            <a:r>
              <a:rPr lang="en-US" dirty="0">
                <a:solidFill>
                  <a:srgbClr val="000000"/>
                </a:solidFill>
                <a:latin typeface="Arial" panose="020B0604020202020204" pitchFamily="34" charset="0"/>
                <a:cs typeface="Arial" panose="020B0604020202020204" pitchFamily="34" charset="0"/>
              </a:rPr>
              <a:t>Properties larger than 2 acres can install a second sewage disposal system to accommodate the ADU</a:t>
            </a:r>
          </a:p>
          <a:p>
            <a:pPr lvl="1"/>
            <a:r>
              <a:rPr lang="en-US" dirty="0">
                <a:solidFill>
                  <a:srgbClr val="000000"/>
                </a:solidFill>
                <a:latin typeface="Arial" panose="020B0604020202020204" pitchFamily="34" charset="0"/>
                <a:cs typeface="Arial" panose="020B0604020202020204" pitchFamily="34" charset="0"/>
              </a:rPr>
              <a:t>Properties smaller than 2 acres will need to account for leaching that will cover both the main house and ADU. This will also be required 100% expansion. </a:t>
            </a:r>
          </a:p>
          <a:p>
            <a:endParaRPr lang="en-US" sz="1400" dirty="0">
              <a:solidFill>
                <a:srgbClr val="00000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954FAA6-D19C-4FD3-9AAD-BF2F621D05A7}"/>
              </a:ext>
            </a:extLst>
          </p:cNvPr>
          <p:cNvPicPr>
            <a:picLocks noChangeAspect="1"/>
          </p:cNvPicPr>
          <p:nvPr/>
        </p:nvPicPr>
        <p:blipFill>
          <a:blip r:embed="rId6"/>
          <a:stretch>
            <a:fillRect/>
          </a:stretch>
        </p:blipFill>
        <p:spPr>
          <a:xfrm>
            <a:off x="1981200" y="4455968"/>
            <a:ext cx="4499238" cy="2402032"/>
          </a:xfrm>
          <a:prstGeom prst="rect">
            <a:avLst/>
          </a:prstGeom>
        </p:spPr>
      </p:pic>
    </p:spTree>
    <p:extLst>
      <p:ext uri="{BB962C8B-B14F-4D97-AF65-F5344CB8AC3E}">
        <p14:creationId xmlns:p14="http://schemas.microsoft.com/office/powerpoint/2010/main" val="3350807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60" y="744870"/>
            <a:ext cx="3173855" cy="601312"/>
          </a:xfrm>
        </p:spPr>
        <p:txBody>
          <a:bodyPr>
            <a:normAutofit/>
          </a:bodyPr>
          <a:lstStyle/>
          <a:p>
            <a:r>
              <a:rPr lang="en-US" sz="2800" dirty="0"/>
              <a:t>ADU Septic System</a:t>
            </a:r>
          </a:p>
        </p:txBody>
      </p:sp>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867458" y="1421939"/>
            <a:ext cx="6347714" cy="5131258"/>
          </a:xfrm>
        </p:spPr>
        <p:txBody>
          <a:bodyPr>
            <a:normAutofit/>
          </a:bodyPr>
          <a:lstStyle/>
          <a:p>
            <a:pPr marL="0" indent="0">
              <a:buNone/>
            </a:pPr>
            <a:r>
              <a:rPr lang="en-US" sz="1600" dirty="0">
                <a:solidFill>
                  <a:srgbClr val="000000"/>
                </a:solidFill>
                <a:latin typeface="Arial" panose="020B0604020202020204" pitchFamily="34" charset="0"/>
                <a:cs typeface="Arial" panose="020B0604020202020204" pitchFamily="34" charset="0"/>
              </a:rPr>
              <a:t>Phasing your project can provide flexibility to construct the ADU first or after the main home is rebuilt.</a:t>
            </a:r>
          </a:p>
          <a:p>
            <a:r>
              <a:rPr lang="en-US" sz="1600" dirty="0">
                <a:solidFill>
                  <a:srgbClr val="000000"/>
                </a:solidFill>
                <a:latin typeface="Arial" panose="020B0604020202020204" pitchFamily="34" charset="0"/>
                <a:cs typeface="Arial" panose="020B0604020202020204" pitchFamily="34" charset="0"/>
              </a:rPr>
              <a:t>Building the ADU first </a:t>
            </a:r>
          </a:p>
          <a:p>
            <a:pPr lvl="1"/>
            <a:r>
              <a:rPr lang="en-US" dirty="0">
                <a:solidFill>
                  <a:srgbClr val="000000"/>
                </a:solidFill>
                <a:latin typeface="Arial" panose="020B0604020202020204" pitchFamily="34" charset="0"/>
                <a:cs typeface="Arial" panose="020B0604020202020204" pitchFamily="34" charset="0"/>
              </a:rPr>
              <a:t>Connecting to the permitted existing system can be accommodated.</a:t>
            </a:r>
          </a:p>
          <a:p>
            <a:pPr lvl="2"/>
            <a:r>
              <a:rPr lang="en-US" sz="1600" dirty="0">
                <a:solidFill>
                  <a:srgbClr val="000000"/>
                </a:solidFill>
                <a:latin typeface="Arial" panose="020B0604020202020204" pitchFamily="34" charset="0"/>
                <a:cs typeface="Arial" panose="020B0604020202020204" pitchFamily="34" charset="0"/>
              </a:rPr>
              <a:t>Preplanning and setting up phased construction to have the most success.</a:t>
            </a:r>
          </a:p>
          <a:p>
            <a:r>
              <a:rPr lang="en-US" sz="1600" dirty="0">
                <a:solidFill>
                  <a:srgbClr val="000000"/>
                </a:solidFill>
                <a:latin typeface="Arial" panose="020B0604020202020204" pitchFamily="34" charset="0"/>
                <a:cs typeface="Arial" panose="020B0604020202020204" pitchFamily="34" charset="0"/>
              </a:rPr>
              <a:t>Building the Main home then an ADU</a:t>
            </a:r>
          </a:p>
          <a:p>
            <a:pPr lvl="1"/>
            <a:r>
              <a:rPr lang="en-US" dirty="0">
                <a:solidFill>
                  <a:srgbClr val="000000"/>
                </a:solidFill>
                <a:latin typeface="Arial" panose="020B0604020202020204" pitchFamily="34" charset="0"/>
                <a:cs typeface="Arial" panose="020B0604020202020204" pitchFamily="34" charset="0"/>
              </a:rPr>
              <a:t>Will outline the normal process to have a sewage disposal system at issuance of building permits.  </a:t>
            </a:r>
          </a:p>
          <a:p>
            <a:r>
              <a:rPr lang="en-US" sz="1600" dirty="0">
                <a:solidFill>
                  <a:srgbClr val="000000"/>
                </a:solidFill>
                <a:latin typeface="Arial" panose="020B0604020202020204" pitchFamily="34" charset="0"/>
                <a:cs typeface="Arial" panose="020B0604020202020204" pitchFamily="34" charset="0"/>
              </a:rPr>
              <a:t>Building the Main home and ADU at the same time</a:t>
            </a:r>
          </a:p>
          <a:p>
            <a:pPr lvl="1"/>
            <a:r>
              <a:rPr lang="en-US" dirty="0">
                <a:solidFill>
                  <a:srgbClr val="000000"/>
                </a:solidFill>
                <a:latin typeface="Arial" panose="020B0604020202020204" pitchFamily="34" charset="0"/>
                <a:cs typeface="Arial" panose="020B0604020202020204" pitchFamily="34" charset="0"/>
              </a:rPr>
              <a:t>Properties larger than 2 acres can install a second sewage disposal system to accommodate the ADU</a:t>
            </a:r>
          </a:p>
          <a:p>
            <a:pPr lvl="1"/>
            <a:r>
              <a:rPr lang="en-US" dirty="0">
                <a:solidFill>
                  <a:srgbClr val="000000"/>
                </a:solidFill>
                <a:latin typeface="Arial" panose="020B0604020202020204" pitchFamily="34" charset="0"/>
                <a:cs typeface="Arial" panose="020B0604020202020204" pitchFamily="34" charset="0"/>
              </a:rPr>
              <a:t>Properties smaller than 2 acres will need to account for leaching that will cover both the main house and ADU. 100% expansion will also be required. </a:t>
            </a:r>
          </a:p>
          <a:p>
            <a:pPr lvl="1"/>
            <a:endParaRPr lang="en-US" sz="1200" dirty="0">
              <a:solidFill>
                <a:srgbClr val="000000"/>
              </a:solidFill>
              <a:latin typeface="Arial" panose="020B0604020202020204" pitchFamily="34" charset="0"/>
              <a:cs typeface="Arial" panose="020B0604020202020204" pitchFamily="34" charset="0"/>
            </a:endParaRPr>
          </a:p>
          <a:p>
            <a:endParaRPr lang="en-US"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941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60" y="744870"/>
            <a:ext cx="6219140" cy="550528"/>
          </a:xfrm>
        </p:spPr>
        <p:txBody>
          <a:bodyPr>
            <a:normAutofit/>
          </a:bodyPr>
          <a:lstStyle/>
          <a:p>
            <a:pPr algn="ctr"/>
            <a:r>
              <a:rPr lang="en-US" sz="2800" dirty="0"/>
              <a:t>Environmental Health Pre-Clearance  </a:t>
            </a:r>
          </a:p>
        </p:txBody>
      </p:sp>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914399" y="1506387"/>
            <a:ext cx="6300771" cy="4606745"/>
          </a:xfrm>
        </p:spPr>
        <p:txBody>
          <a:bodyPr/>
          <a:lstStyle/>
          <a:p>
            <a:pPr marL="0" indent="0">
              <a:buNone/>
            </a:pPr>
            <a:r>
              <a:rPr lang="en-US" dirty="0">
                <a:solidFill>
                  <a:srgbClr val="000000"/>
                </a:solidFill>
                <a:latin typeface="Arial" panose="020B0604020202020204" pitchFamily="34" charset="0"/>
                <a:cs typeface="Arial" panose="020B0604020202020204" pitchFamily="34" charset="0"/>
              </a:rPr>
              <a:t>The Environmental Health Pre-Clearance addresses: </a:t>
            </a:r>
          </a:p>
          <a:p>
            <a:r>
              <a:rPr lang="en-US" dirty="0">
                <a:solidFill>
                  <a:srgbClr val="000000"/>
                </a:solidFill>
                <a:latin typeface="Arial" panose="020B0604020202020204" pitchFamily="34" charset="0"/>
                <a:cs typeface="Arial" panose="020B0604020202020204" pitchFamily="34" charset="0"/>
              </a:rPr>
              <a:t>whether the sewage disposal system is properly sized for rebuilding “in kind”;</a:t>
            </a:r>
          </a:p>
          <a:p>
            <a:r>
              <a:rPr lang="en-US" dirty="0">
                <a:solidFill>
                  <a:srgbClr val="000000"/>
                </a:solidFill>
                <a:latin typeface="Arial" panose="020B0604020202020204" pitchFamily="34" charset="0"/>
                <a:cs typeface="Arial" panose="020B0604020202020204" pitchFamily="34" charset="0"/>
              </a:rPr>
              <a:t>determines any system requirements when rebuilding larger or adding uses (such as a new ADU) to the property;</a:t>
            </a:r>
          </a:p>
          <a:p>
            <a:r>
              <a:rPr lang="en-US" dirty="0">
                <a:solidFill>
                  <a:srgbClr val="000000"/>
                </a:solidFill>
                <a:latin typeface="Arial" panose="020B0604020202020204" pitchFamily="34" charset="0"/>
                <a:cs typeface="Arial" panose="020B0604020202020204" pitchFamily="34" charset="0"/>
              </a:rPr>
              <a:t>checks the permit history of the system and the record of how the system is functioning;</a:t>
            </a:r>
          </a:p>
          <a:p>
            <a:r>
              <a:rPr lang="en-US" dirty="0">
                <a:solidFill>
                  <a:srgbClr val="000000"/>
                </a:solidFill>
                <a:latin typeface="Arial" panose="020B0604020202020204" pitchFamily="34" charset="0"/>
                <a:cs typeface="Arial" panose="020B0604020202020204" pitchFamily="34" charset="0"/>
              </a:rPr>
              <a:t>confirms setbacks are met for groundwater, distances to creeks, wells, etc</a:t>
            </a:r>
            <a:r>
              <a:rPr lang="en-US" dirty="0">
                <a:solidFill>
                  <a:srgbClr val="000000"/>
                </a:solidFill>
              </a:rPr>
              <a:t>.</a:t>
            </a:r>
          </a:p>
          <a:p>
            <a:pPr marL="0" indent="0">
              <a:buNone/>
            </a:pPr>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749238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228600" y="904129"/>
            <a:ext cx="4038600" cy="1077067"/>
          </a:xfrm>
        </p:spPr>
        <p:txBody>
          <a:bodyPr>
            <a:noAutofit/>
          </a:bodyPr>
          <a:lstStyle/>
          <a:p>
            <a:r>
              <a:rPr lang="en-US" sz="2800" dirty="0"/>
              <a:t>Environmental Health</a:t>
            </a:r>
            <a:br>
              <a:rPr lang="en-US" sz="2800" dirty="0"/>
            </a:br>
            <a:r>
              <a:rPr lang="en-US" sz="2800" dirty="0"/>
              <a:t> Pre-Clearance</a:t>
            </a:r>
            <a:br>
              <a:rPr lang="en-US" sz="2800" dirty="0"/>
            </a:br>
            <a:endParaRPr lang="en-US" sz="2800" dirty="0"/>
          </a:p>
        </p:txBody>
      </p:sp>
      <p:pic>
        <p:nvPicPr>
          <p:cNvPr id="5" name="Content Placeholder 4">
            <a:extLst>
              <a:ext uri="{FF2B5EF4-FFF2-40B4-BE49-F238E27FC236}">
                <a16:creationId xmlns:a16="http://schemas.microsoft.com/office/drawing/2014/main" id="{3F2DA3D6-07F1-488D-9480-0A10E4BF6BBF}"/>
              </a:ext>
            </a:extLst>
          </p:cNvPr>
          <p:cNvPicPr>
            <a:picLocks noGrp="1" noChangeAspect="1"/>
          </p:cNvPicPr>
          <p:nvPr>
            <p:ph idx="1"/>
          </p:nvPr>
        </p:nvPicPr>
        <p:blipFill>
          <a:blip r:embed="rId6"/>
          <a:stretch>
            <a:fillRect/>
          </a:stretch>
        </p:blipFill>
        <p:spPr>
          <a:xfrm>
            <a:off x="4681537" y="904129"/>
            <a:ext cx="4038600" cy="5713406"/>
          </a:xfrm>
        </p:spPr>
      </p:pic>
      <p:sp>
        <p:nvSpPr>
          <p:cNvPr id="6" name="TextBox 5">
            <a:extLst>
              <a:ext uri="{FF2B5EF4-FFF2-40B4-BE49-F238E27FC236}">
                <a16:creationId xmlns:a16="http://schemas.microsoft.com/office/drawing/2014/main" id="{0B46275C-6807-4B51-B253-6225D7ABEB74}"/>
              </a:ext>
            </a:extLst>
          </p:cNvPr>
          <p:cNvSpPr txBox="1"/>
          <p:nvPr/>
        </p:nvSpPr>
        <p:spPr>
          <a:xfrm>
            <a:off x="0" y="1962146"/>
            <a:ext cx="4681537" cy="923330"/>
          </a:xfrm>
          <a:prstGeom prst="rect">
            <a:avLst/>
          </a:prstGeom>
          <a:noFill/>
        </p:spPr>
        <p:txBody>
          <a:bodyPr wrap="square" rtlCol="0">
            <a:spAutoFit/>
          </a:bodyPr>
          <a:lstStyle/>
          <a:p>
            <a:r>
              <a:rPr lang="en-US" dirty="0">
                <a:solidFill>
                  <a:schemeClr val="accent6"/>
                </a:solidFill>
                <a:hlinkClick r:id="rId7">
                  <a:extLst>
                    <a:ext uri="{A12FA001-AC4F-418D-AE19-62706E023703}">
                      <ahyp:hlinkClr xmlns:ahyp="http://schemas.microsoft.com/office/drawing/2018/hyperlinkcolor" val="tx"/>
                    </a:ext>
                  </a:extLst>
                </a:hlinkClick>
              </a:rPr>
              <a:t>Site plan guidance is found on the website:</a:t>
            </a:r>
          </a:p>
          <a:p>
            <a:endParaRPr lang="en-US" dirty="0">
              <a:solidFill>
                <a:schemeClr val="accent6"/>
              </a:solidFill>
              <a:hlinkClick r:id="rId7">
                <a:extLst>
                  <a:ext uri="{A12FA001-AC4F-418D-AE19-62706E023703}">
                    <ahyp:hlinkClr xmlns:ahyp="http://schemas.microsoft.com/office/drawing/2018/hyperlinkcolor" val="tx"/>
                  </a:ext>
                </a:extLst>
              </a:hlinkClick>
            </a:endParaRPr>
          </a:p>
          <a:p>
            <a:r>
              <a:rPr lang="en-US" dirty="0">
                <a:solidFill>
                  <a:schemeClr val="accent6"/>
                </a:solidFill>
                <a:hlinkClick r:id="rId7">
                  <a:extLst>
                    <a:ext uri="{A12FA001-AC4F-418D-AE19-62706E023703}">
                      <ahyp:hlinkClr xmlns:ahyp="http://schemas.microsoft.com/office/drawing/2018/hyperlinkcolor" val="tx"/>
                    </a:ext>
                  </a:extLst>
                </a:hlinkClick>
              </a:rPr>
              <a:t>https://www.santacruzcounty/FireRecovery/</a:t>
            </a:r>
            <a:r>
              <a:rPr lang="en-US" dirty="0">
                <a:solidFill>
                  <a:schemeClr val="accent6"/>
                </a:solidFill>
              </a:rPr>
              <a:t> </a:t>
            </a:r>
          </a:p>
        </p:txBody>
      </p:sp>
    </p:spTree>
    <p:extLst>
      <p:ext uri="{BB962C8B-B14F-4D97-AF65-F5344CB8AC3E}">
        <p14:creationId xmlns:p14="http://schemas.microsoft.com/office/powerpoint/2010/main" val="3425164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5" name="TextBox 4">
            <a:extLst>
              <a:ext uri="{FF2B5EF4-FFF2-40B4-BE49-F238E27FC236}">
                <a16:creationId xmlns:a16="http://schemas.microsoft.com/office/drawing/2014/main" id="{E08034D0-8B38-40D7-BB27-4737A6B9D691}"/>
              </a:ext>
            </a:extLst>
          </p:cNvPr>
          <p:cNvSpPr txBox="1"/>
          <p:nvPr/>
        </p:nvSpPr>
        <p:spPr>
          <a:xfrm>
            <a:off x="955158" y="2133600"/>
            <a:ext cx="5102686" cy="400110"/>
          </a:xfrm>
          <a:prstGeom prst="rect">
            <a:avLst/>
          </a:prstGeom>
          <a:noFill/>
        </p:spPr>
        <p:txBody>
          <a:bodyPr wrap="square" rtlCol="0">
            <a:spAutoFit/>
          </a:bodyPr>
          <a:lstStyle/>
          <a:p>
            <a:pPr algn="ctr"/>
            <a:r>
              <a:rPr lang="en-US" sz="2000" b="1" dirty="0">
                <a:solidFill>
                  <a:schemeClr val="accent1">
                    <a:lumMod val="75000"/>
                  </a:schemeClr>
                </a:solidFill>
                <a:latin typeface="Arial" panose="020B0604020202020204" pitchFamily="34" charset="0"/>
                <a:cs typeface="Arial" panose="020B0604020202020204" pitchFamily="34" charset="0"/>
              </a:rPr>
              <a:t>PRIMARY CONTACTS</a:t>
            </a:r>
          </a:p>
        </p:txBody>
      </p:sp>
      <p:sp>
        <p:nvSpPr>
          <p:cNvPr id="9" name="TextBox 8">
            <a:extLst>
              <a:ext uri="{FF2B5EF4-FFF2-40B4-BE49-F238E27FC236}">
                <a16:creationId xmlns:a16="http://schemas.microsoft.com/office/drawing/2014/main" id="{F238792E-9628-4A56-B3AF-B75B61995EC5}"/>
              </a:ext>
            </a:extLst>
          </p:cNvPr>
          <p:cNvSpPr txBox="1"/>
          <p:nvPr/>
        </p:nvSpPr>
        <p:spPr>
          <a:xfrm>
            <a:off x="762002" y="1143000"/>
            <a:ext cx="5760719" cy="553998"/>
          </a:xfrm>
          <a:prstGeom prst="rect">
            <a:avLst/>
          </a:prstGeom>
          <a:noFill/>
        </p:spPr>
        <p:txBody>
          <a:bodyPr wrap="square" rtlCol="0">
            <a:spAutoFit/>
          </a:bodyPr>
          <a:lstStyle/>
          <a:p>
            <a:pPr algn="ctr"/>
            <a:r>
              <a:rPr lang="en-US" sz="3000" b="1" dirty="0">
                <a:solidFill>
                  <a:schemeClr val="accent1">
                    <a:lumMod val="75000"/>
                  </a:schemeClr>
                </a:solidFill>
              </a:rPr>
              <a:t>RECOVERY PERMIT CENTER</a:t>
            </a:r>
          </a:p>
        </p:txBody>
      </p:sp>
      <p:sp>
        <p:nvSpPr>
          <p:cNvPr id="2" name="TextBox 1">
            <a:extLst>
              <a:ext uri="{FF2B5EF4-FFF2-40B4-BE49-F238E27FC236}">
                <a16:creationId xmlns:a16="http://schemas.microsoft.com/office/drawing/2014/main" id="{7C80C612-655A-421E-BDAF-EE22005BDE40}"/>
              </a:ext>
            </a:extLst>
          </p:cNvPr>
          <p:cNvSpPr txBox="1"/>
          <p:nvPr/>
        </p:nvSpPr>
        <p:spPr>
          <a:xfrm>
            <a:off x="1009767" y="2819400"/>
            <a:ext cx="6063095" cy="2031325"/>
          </a:xfrm>
          <a:prstGeom prst="rect">
            <a:avLst/>
          </a:prstGeom>
          <a:noFill/>
        </p:spPr>
        <p:txBody>
          <a:bodyPr wrap="square" numCol="2" rtlCol="0">
            <a:spAutoFit/>
          </a:bodyPr>
          <a:lstStyle/>
          <a:p>
            <a:pPr>
              <a:lnSpc>
                <a:spcPts val="2500"/>
              </a:lnSpc>
            </a:pPr>
            <a:r>
              <a:rPr lang="en-US" dirty="0">
                <a:solidFill>
                  <a:schemeClr val="accent1">
                    <a:lumMod val="75000"/>
                  </a:schemeClr>
                </a:solidFill>
              </a:rPr>
              <a:t>Mike Renner, CBO</a:t>
            </a:r>
          </a:p>
          <a:p>
            <a:pPr>
              <a:lnSpc>
                <a:spcPts val="2500"/>
              </a:lnSpc>
            </a:pPr>
            <a:r>
              <a:rPr lang="en-US" dirty="0">
                <a:solidFill>
                  <a:schemeClr val="accent1">
                    <a:lumMod val="75000"/>
                  </a:schemeClr>
                </a:solidFill>
              </a:rPr>
              <a:t>(925) 785-3581</a:t>
            </a:r>
          </a:p>
          <a:p>
            <a:pPr>
              <a:lnSpc>
                <a:spcPts val="2500"/>
              </a:lnSpc>
            </a:pPr>
            <a:r>
              <a:rPr lang="en-US" dirty="0">
                <a:solidFill>
                  <a:schemeClr val="accent1">
                    <a:lumMod val="75000"/>
                  </a:schemeClr>
                </a:solidFill>
              </a:rPr>
              <a:t>mrenner@4leafinc.com</a:t>
            </a:r>
          </a:p>
          <a:p>
            <a:pPr>
              <a:lnSpc>
                <a:spcPts val="2500"/>
              </a:lnSpc>
            </a:pPr>
            <a:endParaRPr lang="en-US" dirty="0">
              <a:solidFill>
                <a:schemeClr val="accent1">
                  <a:lumMod val="75000"/>
                </a:schemeClr>
              </a:solidFill>
            </a:endParaRPr>
          </a:p>
          <a:p>
            <a:pPr>
              <a:lnSpc>
                <a:spcPts val="2500"/>
              </a:lnSpc>
            </a:pPr>
            <a:endParaRPr lang="en-US" dirty="0">
              <a:solidFill>
                <a:schemeClr val="accent1">
                  <a:lumMod val="75000"/>
                </a:schemeClr>
              </a:solidFill>
            </a:endParaRPr>
          </a:p>
          <a:p>
            <a:pPr>
              <a:lnSpc>
                <a:spcPts val="2500"/>
              </a:lnSpc>
            </a:pPr>
            <a:endParaRPr lang="en-US" dirty="0">
              <a:solidFill>
                <a:schemeClr val="accent1">
                  <a:lumMod val="75000"/>
                </a:schemeClr>
              </a:solidFill>
            </a:endParaRPr>
          </a:p>
          <a:p>
            <a:pPr marL="401638" indent="-401638">
              <a:lnSpc>
                <a:spcPts val="2500"/>
              </a:lnSpc>
            </a:pPr>
            <a:r>
              <a:rPr lang="en-US" dirty="0">
                <a:solidFill>
                  <a:schemeClr val="accent1">
                    <a:lumMod val="75000"/>
                  </a:schemeClr>
                </a:solidFill>
              </a:rPr>
              <a:t>Marcus Johnson</a:t>
            </a:r>
          </a:p>
          <a:p>
            <a:pPr>
              <a:lnSpc>
                <a:spcPts val="2500"/>
              </a:lnSpc>
            </a:pPr>
            <a:r>
              <a:rPr lang="en-US" dirty="0">
                <a:solidFill>
                  <a:schemeClr val="accent1">
                    <a:lumMod val="75000"/>
                  </a:schemeClr>
                </a:solidFill>
              </a:rPr>
              <a:t>(925) 785-3315</a:t>
            </a:r>
          </a:p>
          <a:p>
            <a:pPr>
              <a:lnSpc>
                <a:spcPts val="2500"/>
              </a:lnSpc>
            </a:pPr>
            <a:r>
              <a:rPr lang="en-US" dirty="0">
                <a:solidFill>
                  <a:schemeClr val="accent1">
                    <a:lumMod val="75000"/>
                  </a:schemeClr>
                </a:solidFill>
              </a:rPr>
              <a:t>mjohnson@4leafinc.com</a:t>
            </a:r>
          </a:p>
        </p:txBody>
      </p:sp>
    </p:spTree>
    <p:extLst>
      <p:ext uri="{BB962C8B-B14F-4D97-AF65-F5344CB8AC3E}">
        <p14:creationId xmlns:p14="http://schemas.microsoft.com/office/powerpoint/2010/main" val="2542552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60" y="744870"/>
            <a:ext cx="6219140" cy="550528"/>
          </a:xfrm>
        </p:spPr>
        <p:txBody>
          <a:bodyPr>
            <a:normAutofit/>
          </a:bodyPr>
          <a:lstStyle/>
          <a:p>
            <a:pPr algn="ctr"/>
            <a:r>
              <a:rPr lang="en-US" sz="2400" dirty="0"/>
              <a:t>Environmental Health Pre-Clearance</a:t>
            </a:r>
          </a:p>
        </p:txBody>
      </p:sp>
      <p:sp>
        <p:nvSpPr>
          <p:cNvPr id="6" name="Content Placeholder 5">
            <a:extLst>
              <a:ext uri="{FF2B5EF4-FFF2-40B4-BE49-F238E27FC236}">
                <a16:creationId xmlns:a16="http://schemas.microsoft.com/office/drawing/2014/main" id="{76E5C584-922D-4BB5-BAB7-74DF4DD0534A}"/>
              </a:ext>
            </a:extLst>
          </p:cNvPr>
          <p:cNvSpPr>
            <a:spLocks noGrp="1"/>
          </p:cNvSpPr>
          <p:nvPr>
            <p:ph idx="1"/>
          </p:nvPr>
        </p:nvSpPr>
        <p:spPr/>
        <p:txBody>
          <a:bodyPr/>
          <a:lstStyle/>
          <a:p>
            <a:pPr marL="0" indent="0">
              <a:buNone/>
            </a:pPr>
            <a:endParaRPr lang="en-US" dirty="0">
              <a:solidFill>
                <a:srgbClr val="000000"/>
              </a:solidFill>
            </a:endParaRPr>
          </a:p>
        </p:txBody>
      </p:sp>
      <p:pic>
        <p:nvPicPr>
          <p:cNvPr id="5" name="Picture 4">
            <a:extLst>
              <a:ext uri="{FF2B5EF4-FFF2-40B4-BE49-F238E27FC236}">
                <a16:creationId xmlns:a16="http://schemas.microsoft.com/office/drawing/2014/main" id="{6BBAC11B-6432-4F62-9F5A-C812E2949D3D}"/>
              </a:ext>
            </a:extLst>
          </p:cNvPr>
          <p:cNvPicPr>
            <a:picLocks noChangeAspect="1"/>
          </p:cNvPicPr>
          <p:nvPr/>
        </p:nvPicPr>
        <p:blipFill>
          <a:blip r:embed="rId6"/>
          <a:stretch>
            <a:fillRect/>
          </a:stretch>
        </p:blipFill>
        <p:spPr>
          <a:xfrm>
            <a:off x="152400" y="1346184"/>
            <a:ext cx="8084000" cy="5086562"/>
          </a:xfrm>
          <a:prstGeom prst="rect">
            <a:avLst/>
          </a:prstGeom>
        </p:spPr>
      </p:pic>
    </p:spTree>
    <p:extLst>
      <p:ext uri="{BB962C8B-B14F-4D97-AF65-F5344CB8AC3E}">
        <p14:creationId xmlns:p14="http://schemas.microsoft.com/office/powerpoint/2010/main" val="129447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60" y="744870"/>
            <a:ext cx="6219140" cy="550528"/>
          </a:xfrm>
        </p:spPr>
        <p:txBody>
          <a:bodyPr>
            <a:normAutofit/>
          </a:bodyPr>
          <a:lstStyle/>
          <a:p>
            <a:pPr algn="ctr"/>
            <a:r>
              <a:rPr lang="en-US" sz="2400" dirty="0"/>
              <a:t>Environmental Health Pre-Clearance</a:t>
            </a:r>
          </a:p>
        </p:txBody>
      </p:sp>
      <p:pic>
        <p:nvPicPr>
          <p:cNvPr id="7" name="Content Placeholder 6">
            <a:extLst>
              <a:ext uri="{FF2B5EF4-FFF2-40B4-BE49-F238E27FC236}">
                <a16:creationId xmlns:a16="http://schemas.microsoft.com/office/drawing/2014/main" id="{C29AE0F6-4DC8-4BFD-88B7-B05BA81FFD2F}"/>
              </a:ext>
            </a:extLst>
          </p:cNvPr>
          <p:cNvPicPr>
            <a:picLocks noGrp="1" noChangeAspect="1"/>
          </p:cNvPicPr>
          <p:nvPr>
            <p:ph idx="1"/>
          </p:nvPr>
        </p:nvPicPr>
        <p:blipFill>
          <a:blip r:embed="rId6"/>
          <a:stretch>
            <a:fillRect/>
          </a:stretch>
        </p:blipFill>
        <p:spPr>
          <a:xfrm>
            <a:off x="152400" y="1295398"/>
            <a:ext cx="8124140" cy="5356576"/>
          </a:xfrm>
        </p:spPr>
      </p:pic>
    </p:spTree>
    <p:extLst>
      <p:ext uri="{BB962C8B-B14F-4D97-AF65-F5344CB8AC3E}">
        <p14:creationId xmlns:p14="http://schemas.microsoft.com/office/powerpoint/2010/main" val="1798604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60" y="744870"/>
            <a:ext cx="6219140" cy="550528"/>
          </a:xfrm>
        </p:spPr>
        <p:txBody>
          <a:bodyPr>
            <a:normAutofit/>
          </a:bodyPr>
          <a:lstStyle/>
          <a:p>
            <a:r>
              <a:rPr lang="en-US" sz="2400" dirty="0"/>
              <a:t>Pre-Clearance Environmental Health Review</a:t>
            </a:r>
          </a:p>
        </p:txBody>
      </p:sp>
      <p:pic>
        <p:nvPicPr>
          <p:cNvPr id="7" name="Content Placeholder 6">
            <a:extLst>
              <a:ext uri="{FF2B5EF4-FFF2-40B4-BE49-F238E27FC236}">
                <a16:creationId xmlns:a16="http://schemas.microsoft.com/office/drawing/2014/main" id="{C29AE0F6-4DC8-4BFD-88B7-B05BA81FFD2F}"/>
              </a:ext>
            </a:extLst>
          </p:cNvPr>
          <p:cNvPicPr>
            <a:picLocks noGrp="1" noChangeAspect="1"/>
          </p:cNvPicPr>
          <p:nvPr>
            <p:ph idx="1"/>
          </p:nvPr>
        </p:nvPicPr>
        <p:blipFill>
          <a:blip r:embed="rId6"/>
          <a:stretch>
            <a:fillRect/>
          </a:stretch>
        </p:blipFill>
        <p:spPr>
          <a:xfrm>
            <a:off x="152400" y="1295398"/>
            <a:ext cx="8124140" cy="5356576"/>
          </a:xfrm>
        </p:spPr>
      </p:pic>
      <p:pic>
        <p:nvPicPr>
          <p:cNvPr id="8" name="Content Placeholder 7">
            <a:extLst>
              <a:ext uri="{FF2B5EF4-FFF2-40B4-BE49-F238E27FC236}">
                <a16:creationId xmlns:a16="http://schemas.microsoft.com/office/drawing/2014/main" id="{CEE39B19-7578-411B-8CEF-C9FB98FDECD9}"/>
              </a:ext>
            </a:extLst>
          </p:cNvPr>
          <p:cNvPicPr>
            <a:picLocks noGrp="1" noChangeAspect="1"/>
          </p:cNvPicPr>
          <p:nvPr/>
        </p:nvPicPr>
        <p:blipFill>
          <a:blip r:embed="rId7"/>
          <a:stretch>
            <a:fillRect/>
          </a:stretch>
        </p:blipFill>
        <p:spPr>
          <a:xfrm>
            <a:off x="546235" y="761964"/>
            <a:ext cx="8051530" cy="5334073"/>
          </a:xfrm>
          <a:prstGeom prst="rect">
            <a:avLst/>
          </a:prstGeom>
        </p:spPr>
      </p:pic>
    </p:spTree>
    <p:extLst>
      <p:ext uri="{BB962C8B-B14F-4D97-AF65-F5344CB8AC3E}">
        <p14:creationId xmlns:p14="http://schemas.microsoft.com/office/powerpoint/2010/main" val="775726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3B5D4A-B7CD-4846-BB6E-22A55EAACD48}"/>
              </a:ext>
            </a:extLst>
          </p:cNvPr>
          <p:cNvPicPr>
            <a:picLocks noChangeAspect="1"/>
          </p:cNvPicPr>
          <p:nvPr/>
        </p:nvPicPr>
        <p:blipFill>
          <a:blip r:embed="rId2"/>
          <a:stretch>
            <a:fillRect/>
          </a:stretch>
        </p:blipFill>
        <p:spPr>
          <a:xfrm>
            <a:off x="0" y="-19050"/>
            <a:ext cx="9144000" cy="6772275"/>
          </a:xfrm>
          <a:prstGeom prst="rect">
            <a:avLst/>
          </a:prstGeom>
        </p:spPr>
      </p:pic>
    </p:spTree>
    <p:extLst>
      <p:ext uri="{BB962C8B-B14F-4D97-AF65-F5344CB8AC3E}">
        <p14:creationId xmlns:p14="http://schemas.microsoft.com/office/powerpoint/2010/main" val="4025577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59" y="744872"/>
            <a:ext cx="3780742" cy="601267"/>
          </a:xfrm>
        </p:spPr>
        <p:txBody>
          <a:bodyPr>
            <a:normAutofit/>
          </a:bodyPr>
          <a:lstStyle/>
          <a:p>
            <a:r>
              <a:rPr lang="en-US" sz="2800" dirty="0"/>
              <a:t>Pre-Clearance Results</a:t>
            </a:r>
          </a:p>
        </p:txBody>
      </p:sp>
      <p:pic>
        <p:nvPicPr>
          <p:cNvPr id="5" name="Picture 4">
            <a:extLst>
              <a:ext uri="{FF2B5EF4-FFF2-40B4-BE49-F238E27FC236}">
                <a16:creationId xmlns:a16="http://schemas.microsoft.com/office/drawing/2014/main" id="{D8176B2C-0502-490B-B291-487BA6A8B883}"/>
              </a:ext>
            </a:extLst>
          </p:cNvPr>
          <p:cNvPicPr>
            <a:picLocks noChangeAspect="1"/>
          </p:cNvPicPr>
          <p:nvPr/>
        </p:nvPicPr>
        <p:blipFill>
          <a:blip r:embed="rId6"/>
          <a:stretch>
            <a:fillRect/>
          </a:stretch>
        </p:blipFill>
        <p:spPr>
          <a:xfrm>
            <a:off x="1524000" y="1346139"/>
            <a:ext cx="4318804" cy="5247099"/>
          </a:xfrm>
          <a:prstGeom prst="rect">
            <a:avLst/>
          </a:prstGeom>
        </p:spPr>
      </p:pic>
    </p:spTree>
    <p:extLst>
      <p:ext uri="{BB962C8B-B14F-4D97-AF65-F5344CB8AC3E}">
        <p14:creationId xmlns:p14="http://schemas.microsoft.com/office/powerpoint/2010/main" val="3321988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11" name="Title 3">
            <a:extLst>
              <a:ext uri="{FF2B5EF4-FFF2-40B4-BE49-F238E27FC236}">
                <a16:creationId xmlns:a16="http://schemas.microsoft.com/office/drawing/2014/main" id="{CCA3BC57-CC11-4C20-A244-02342455D134}"/>
              </a:ext>
            </a:extLst>
          </p:cNvPr>
          <p:cNvSpPr>
            <a:spLocks noGrp="1"/>
          </p:cNvSpPr>
          <p:nvPr>
            <p:ph type="title"/>
          </p:nvPr>
        </p:nvSpPr>
        <p:spPr>
          <a:xfrm>
            <a:off x="867459" y="744872"/>
            <a:ext cx="3780742" cy="601267"/>
          </a:xfrm>
        </p:spPr>
        <p:txBody>
          <a:bodyPr>
            <a:normAutofit/>
          </a:bodyPr>
          <a:lstStyle/>
          <a:p>
            <a:r>
              <a:rPr lang="en-US" sz="2800" dirty="0"/>
              <a:t>Pre-Clearance Results</a:t>
            </a:r>
          </a:p>
        </p:txBody>
      </p:sp>
      <p:pic>
        <p:nvPicPr>
          <p:cNvPr id="7" name="Picture 6">
            <a:extLst>
              <a:ext uri="{FF2B5EF4-FFF2-40B4-BE49-F238E27FC236}">
                <a16:creationId xmlns:a16="http://schemas.microsoft.com/office/drawing/2014/main" id="{CD5F6547-5569-4445-AE23-5913DF307CCE}"/>
              </a:ext>
            </a:extLst>
          </p:cNvPr>
          <p:cNvPicPr>
            <a:picLocks noChangeAspect="1"/>
          </p:cNvPicPr>
          <p:nvPr/>
        </p:nvPicPr>
        <p:blipFill>
          <a:blip r:embed="rId6"/>
          <a:stretch>
            <a:fillRect/>
          </a:stretch>
        </p:blipFill>
        <p:spPr>
          <a:xfrm>
            <a:off x="533399" y="1388601"/>
            <a:ext cx="5460283" cy="3945399"/>
          </a:xfrm>
          <a:prstGeom prst="rect">
            <a:avLst/>
          </a:prstGeom>
        </p:spPr>
      </p:pic>
      <p:pic>
        <p:nvPicPr>
          <p:cNvPr id="9" name="Picture 8">
            <a:extLst>
              <a:ext uri="{FF2B5EF4-FFF2-40B4-BE49-F238E27FC236}">
                <a16:creationId xmlns:a16="http://schemas.microsoft.com/office/drawing/2014/main" id="{D1CFB3E7-683F-4E94-A7D3-2D8E3AB47946}"/>
              </a:ext>
            </a:extLst>
          </p:cNvPr>
          <p:cNvPicPr>
            <a:picLocks noChangeAspect="1"/>
          </p:cNvPicPr>
          <p:nvPr/>
        </p:nvPicPr>
        <p:blipFill>
          <a:blip r:embed="rId7"/>
          <a:stretch>
            <a:fillRect/>
          </a:stretch>
        </p:blipFill>
        <p:spPr>
          <a:xfrm>
            <a:off x="3200400" y="3733800"/>
            <a:ext cx="5120428" cy="2845786"/>
          </a:xfrm>
          <a:prstGeom prst="rect">
            <a:avLst/>
          </a:prstGeom>
        </p:spPr>
      </p:pic>
      <p:sp>
        <p:nvSpPr>
          <p:cNvPr id="12" name="Rectangle 11">
            <a:extLst>
              <a:ext uri="{FF2B5EF4-FFF2-40B4-BE49-F238E27FC236}">
                <a16:creationId xmlns:a16="http://schemas.microsoft.com/office/drawing/2014/main" id="{70773D83-937A-4BB6-80DD-F8D3D9A3CA50}"/>
              </a:ext>
            </a:extLst>
          </p:cNvPr>
          <p:cNvSpPr/>
          <p:nvPr/>
        </p:nvSpPr>
        <p:spPr>
          <a:xfrm>
            <a:off x="3200400" y="3733800"/>
            <a:ext cx="5120428" cy="2845786"/>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680763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11" name="Title 3">
            <a:extLst>
              <a:ext uri="{FF2B5EF4-FFF2-40B4-BE49-F238E27FC236}">
                <a16:creationId xmlns:a16="http://schemas.microsoft.com/office/drawing/2014/main" id="{CCA3BC57-CC11-4C20-A244-02342455D134}"/>
              </a:ext>
            </a:extLst>
          </p:cNvPr>
          <p:cNvSpPr>
            <a:spLocks noGrp="1"/>
          </p:cNvSpPr>
          <p:nvPr>
            <p:ph type="title"/>
          </p:nvPr>
        </p:nvSpPr>
        <p:spPr>
          <a:xfrm>
            <a:off x="867459" y="744872"/>
            <a:ext cx="3780742" cy="601267"/>
          </a:xfrm>
        </p:spPr>
        <p:txBody>
          <a:bodyPr>
            <a:normAutofit/>
          </a:bodyPr>
          <a:lstStyle/>
          <a:p>
            <a:r>
              <a:rPr lang="en-US" sz="2800" dirty="0"/>
              <a:t>Pre-Clearance Results</a:t>
            </a:r>
          </a:p>
        </p:txBody>
      </p:sp>
      <p:pic>
        <p:nvPicPr>
          <p:cNvPr id="4" name="Picture 3">
            <a:extLst>
              <a:ext uri="{FF2B5EF4-FFF2-40B4-BE49-F238E27FC236}">
                <a16:creationId xmlns:a16="http://schemas.microsoft.com/office/drawing/2014/main" id="{E9421A62-D526-40FF-866D-57A7A6900664}"/>
              </a:ext>
            </a:extLst>
          </p:cNvPr>
          <p:cNvPicPr>
            <a:picLocks noChangeAspect="1"/>
          </p:cNvPicPr>
          <p:nvPr/>
        </p:nvPicPr>
        <p:blipFill>
          <a:blip r:embed="rId6"/>
          <a:stretch>
            <a:fillRect/>
          </a:stretch>
        </p:blipFill>
        <p:spPr>
          <a:xfrm>
            <a:off x="304800" y="1219200"/>
            <a:ext cx="5158842" cy="3262313"/>
          </a:xfrm>
          <a:prstGeom prst="rect">
            <a:avLst/>
          </a:prstGeom>
        </p:spPr>
      </p:pic>
      <p:pic>
        <p:nvPicPr>
          <p:cNvPr id="6" name="Picture 5">
            <a:extLst>
              <a:ext uri="{FF2B5EF4-FFF2-40B4-BE49-F238E27FC236}">
                <a16:creationId xmlns:a16="http://schemas.microsoft.com/office/drawing/2014/main" id="{525DBDCD-F7E9-42D6-A65A-F0CBC0674853}"/>
              </a:ext>
            </a:extLst>
          </p:cNvPr>
          <p:cNvPicPr>
            <a:picLocks noChangeAspect="1"/>
          </p:cNvPicPr>
          <p:nvPr/>
        </p:nvPicPr>
        <p:blipFill>
          <a:blip r:embed="rId7"/>
          <a:stretch>
            <a:fillRect/>
          </a:stretch>
        </p:blipFill>
        <p:spPr>
          <a:xfrm>
            <a:off x="3207865" y="2850815"/>
            <a:ext cx="4511554" cy="3809841"/>
          </a:xfrm>
          <a:prstGeom prst="rect">
            <a:avLst/>
          </a:prstGeom>
        </p:spPr>
      </p:pic>
    </p:spTree>
    <p:extLst>
      <p:ext uri="{BB962C8B-B14F-4D97-AF65-F5344CB8AC3E}">
        <p14:creationId xmlns:p14="http://schemas.microsoft.com/office/powerpoint/2010/main" val="1420815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11" name="Title 3">
            <a:extLst>
              <a:ext uri="{FF2B5EF4-FFF2-40B4-BE49-F238E27FC236}">
                <a16:creationId xmlns:a16="http://schemas.microsoft.com/office/drawing/2014/main" id="{CCA3BC57-CC11-4C20-A244-02342455D134}"/>
              </a:ext>
            </a:extLst>
          </p:cNvPr>
          <p:cNvSpPr>
            <a:spLocks noGrp="1"/>
          </p:cNvSpPr>
          <p:nvPr>
            <p:ph type="title"/>
          </p:nvPr>
        </p:nvSpPr>
        <p:spPr>
          <a:xfrm>
            <a:off x="867458" y="532921"/>
            <a:ext cx="5609541" cy="442536"/>
          </a:xfrm>
        </p:spPr>
        <p:txBody>
          <a:bodyPr>
            <a:normAutofit fontScale="90000"/>
          </a:bodyPr>
          <a:lstStyle/>
          <a:p>
            <a:pPr algn="ctr"/>
            <a:r>
              <a:rPr lang="en-US" sz="2800" dirty="0"/>
              <a:t>Pre-Clearance Results</a:t>
            </a:r>
          </a:p>
        </p:txBody>
      </p:sp>
      <p:pic>
        <p:nvPicPr>
          <p:cNvPr id="5" name="Picture 4">
            <a:extLst>
              <a:ext uri="{FF2B5EF4-FFF2-40B4-BE49-F238E27FC236}">
                <a16:creationId xmlns:a16="http://schemas.microsoft.com/office/drawing/2014/main" id="{15B7950D-A6EC-4774-8257-01941C6B313C}"/>
              </a:ext>
            </a:extLst>
          </p:cNvPr>
          <p:cNvPicPr>
            <a:picLocks noChangeAspect="1"/>
          </p:cNvPicPr>
          <p:nvPr/>
        </p:nvPicPr>
        <p:blipFill>
          <a:blip r:embed="rId6"/>
          <a:stretch>
            <a:fillRect/>
          </a:stretch>
        </p:blipFill>
        <p:spPr>
          <a:xfrm>
            <a:off x="914400" y="975458"/>
            <a:ext cx="4303549" cy="5850284"/>
          </a:xfrm>
          <a:prstGeom prst="rect">
            <a:avLst/>
          </a:prstGeom>
        </p:spPr>
      </p:pic>
    </p:spTree>
    <p:extLst>
      <p:ext uri="{BB962C8B-B14F-4D97-AF65-F5344CB8AC3E}">
        <p14:creationId xmlns:p14="http://schemas.microsoft.com/office/powerpoint/2010/main" val="812207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11" name="Title 3">
            <a:extLst>
              <a:ext uri="{FF2B5EF4-FFF2-40B4-BE49-F238E27FC236}">
                <a16:creationId xmlns:a16="http://schemas.microsoft.com/office/drawing/2014/main" id="{CCA3BC57-CC11-4C20-A244-02342455D134}"/>
              </a:ext>
            </a:extLst>
          </p:cNvPr>
          <p:cNvSpPr>
            <a:spLocks noGrp="1"/>
          </p:cNvSpPr>
          <p:nvPr>
            <p:ph type="title"/>
          </p:nvPr>
        </p:nvSpPr>
        <p:spPr>
          <a:xfrm>
            <a:off x="867459" y="744872"/>
            <a:ext cx="3780742" cy="601267"/>
          </a:xfrm>
        </p:spPr>
        <p:txBody>
          <a:bodyPr>
            <a:normAutofit/>
          </a:bodyPr>
          <a:lstStyle/>
          <a:p>
            <a:r>
              <a:rPr lang="en-US" sz="2800" dirty="0"/>
              <a:t>Pre-Clearance Results</a:t>
            </a:r>
          </a:p>
        </p:txBody>
      </p:sp>
      <p:pic>
        <p:nvPicPr>
          <p:cNvPr id="8" name="Picture 7">
            <a:extLst>
              <a:ext uri="{FF2B5EF4-FFF2-40B4-BE49-F238E27FC236}">
                <a16:creationId xmlns:a16="http://schemas.microsoft.com/office/drawing/2014/main" id="{695804FB-1D8B-4F82-8FD1-FE3E812F8282}"/>
              </a:ext>
            </a:extLst>
          </p:cNvPr>
          <p:cNvPicPr>
            <a:picLocks noChangeAspect="1"/>
          </p:cNvPicPr>
          <p:nvPr/>
        </p:nvPicPr>
        <p:blipFill>
          <a:blip r:embed="rId6"/>
          <a:stretch>
            <a:fillRect/>
          </a:stretch>
        </p:blipFill>
        <p:spPr>
          <a:xfrm>
            <a:off x="1447800" y="1248395"/>
            <a:ext cx="4019675" cy="5205089"/>
          </a:xfrm>
          <a:prstGeom prst="rect">
            <a:avLst/>
          </a:prstGeom>
        </p:spPr>
      </p:pic>
    </p:spTree>
    <p:extLst>
      <p:ext uri="{BB962C8B-B14F-4D97-AF65-F5344CB8AC3E}">
        <p14:creationId xmlns:p14="http://schemas.microsoft.com/office/powerpoint/2010/main" val="3280652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pic>
        <p:nvPicPr>
          <p:cNvPr id="5" name="Picture 4">
            <a:extLst>
              <a:ext uri="{FF2B5EF4-FFF2-40B4-BE49-F238E27FC236}">
                <a16:creationId xmlns:a16="http://schemas.microsoft.com/office/drawing/2014/main" id="{9DE8E791-2D32-408A-A8F9-C8805663D4CB}"/>
              </a:ext>
            </a:extLst>
          </p:cNvPr>
          <p:cNvPicPr>
            <a:picLocks noChangeAspect="1"/>
          </p:cNvPicPr>
          <p:nvPr/>
        </p:nvPicPr>
        <p:blipFill>
          <a:blip r:embed="rId6"/>
          <a:stretch>
            <a:fillRect/>
          </a:stretch>
        </p:blipFill>
        <p:spPr>
          <a:xfrm>
            <a:off x="533400" y="1246011"/>
            <a:ext cx="8229600" cy="5520643"/>
          </a:xfrm>
          <a:prstGeom prst="rect">
            <a:avLst/>
          </a:prstGeom>
        </p:spPr>
      </p:pic>
      <p:sp>
        <p:nvSpPr>
          <p:cNvPr id="11" name="Title 3">
            <a:extLst>
              <a:ext uri="{FF2B5EF4-FFF2-40B4-BE49-F238E27FC236}">
                <a16:creationId xmlns:a16="http://schemas.microsoft.com/office/drawing/2014/main" id="{F2B8683F-D19B-4800-A1D8-4B687F1D77E1}"/>
              </a:ext>
            </a:extLst>
          </p:cNvPr>
          <p:cNvSpPr>
            <a:spLocks noGrp="1"/>
          </p:cNvSpPr>
          <p:nvPr>
            <p:ph type="title"/>
          </p:nvPr>
        </p:nvSpPr>
        <p:spPr>
          <a:xfrm>
            <a:off x="867459" y="744872"/>
            <a:ext cx="3780742" cy="601267"/>
          </a:xfrm>
        </p:spPr>
        <p:txBody>
          <a:bodyPr>
            <a:normAutofit/>
          </a:bodyPr>
          <a:lstStyle/>
          <a:p>
            <a:r>
              <a:rPr lang="en-US" sz="2800" dirty="0"/>
              <a:t>Pre-Clearance Results</a:t>
            </a:r>
          </a:p>
        </p:txBody>
      </p:sp>
    </p:spTree>
    <p:extLst>
      <p:ext uri="{BB962C8B-B14F-4D97-AF65-F5344CB8AC3E}">
        <p14:creationId xmlns:p14="http://schemas.microsoft.com/office/powerpoint/2010/main" val="1567690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9" name="TextBox 8">
            <a:extLst>
              <a:ext uri="{FF2B5EF4-FFF2-40B4-BE49-F238E27FC236}">
                <a16:creationId xmlns:a16="http://schemas.microsoft.com/office/drawing/2014/main" id="{F238792E-9628-4A56-B3AF-B75B61995EC5}"/>
              </a:ext>
            </a:extLst>
          </p:cNvPr>
          <p:cNvSpPr txBox="1"/>
          <p:nvPr/>
        </p:nvSpPr>
        <p:spPr>
          <a:xfrm>
            <a:off x="1166813" y="975456"/>
            <a:ext cx="5760719" cy="553998"/>
          </a:xfrm>
          <a:prstGeom prst="rect">
            <a:avLst/>
          </a:prstGeom>
          <a:noFill/>
        </p:spPr>
        <p:txBody>
          <a:bodyPr wrap="square" rtlCol="0">
            <a:spAutoFit/>
          </a:bodyPr>
          <a:lstStyle/>
          <a:p>
            <a:pPr algn="ctr"/>
            <a:r>
              <a:rPr lang="en-US" sz="3000" b="1" dirty="0">
                <a:solidFill>
                  <a:schemeClr val="accent1">
                    <a:lumMod val="75000"/>
                  </a:schemeClr>
                </a:solidFill>
                <a:latin typeface="+mj-lt"/>
              </a:rPr>
              <a:t>MEETING PROTOCOL</a:t>
            </a:r>
          </a:p>
        </p:txBody>
      </p:sp>
      <p:sp>
        <p:nvSpPr>
          <p:cNvPr id="6" name="TextBox 5">
            <a:extLst>
              <a:ext uri="{FF2B5EF4-FFF2-40B4-BE49-F238E27FC236}">
                <a16:creationId xmlns:a16="http://schemas.microsoft.com/office/drawing/2014/main" id="{D961300E-413B-4F19-B509-B91089157567}"/>
              </a:ext>
            </a:extLst>
          </p:cNvPr>
          <p:cNvSpPr txBox="1"/>
          <p:nvPr/>
        </p:nvSpPr>
        <p:spPr>
          <a:xfrm>
            <a:off x="733484" y="1529454"/>
            <a:ext cx="6615662" cy="5078313"/>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dirty="0">
                <a:solidFill>
                  <a:schemeClr val="accent6"/>
                </a:solidFill>
                <a:latin typeface="Arial" panose="020B0604020202020204" pitchFamily="34" charset="0"/>
                <a:cs typeface="Arial" panose="020B0604020202020204" pitchFamily="34" charset="0"/>
              </a:rPr>
              <a:t>This meeting will be recorded and the chat will be preserved.</a:t>
            </a:r>
          </a:p>
          <a:p>
            <a:endParaRPr lang="en-US" sz="1800" b="0" i="0" u="none" strike="noStrike" baseline="0" dirty="0">
              <a:solidFill>
                <a:schemeClr val="accent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chemeClr val="accent6"/>
                </a:solidFill>
                <a:latin typeface="Arial" panose="020B0604020202020204" pitchFamily="34" charset="0"/>
                <a:cs typeface="Arial" panose="020B0604020202020204" pitchFamily="34" charset="0"/>
              </a:rPr>
              <a:t>We will mute everyone to prevent background noise.</a:t>
            </a:r>
          </a:p>
          <a:p>
            <a:pPr marL="285750" indent="-285750">
              <a:buFont typeface="Arial" panose="020B0604020202020204" pitchFamily="34" charset="0"/>
              <a:buChar char="•"/>
            </a:pPr>
            <a:endParaRPr lang="en-US" sz="1800" b="0" i="0" u="none" strike="noStrike" baseline="0" dirty="0">
              <a:solidFill>
                <a:schemeClr val="accent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chemeClr val="accent6"/>
                </a:solidFill>
                <a:latin typeface="Arial" panose="020B0604020202020204" pitchFamily="34" charset="0"/>
                <a:cs typeface="Arial" panose="020B0604020202020204" pitchFamily="34" charset="0"/>
              </a:rPr>
              <a:t>Hold questions until after the presentation, as many things  may be answered as we go through the presentation.</a:t>
            </a:r>
          </a:p>
          <a:p>
            <a:pPr marL="285750" indent="-285750">
              <a:buFont typeface="Arial" panose="020B0604020202020204" pitchFamily="34" charset="0"/>
              <a:buChar char="•"/>
            </a:pPr>
            <a:endParaRPr lang="en-US" sz="1800" b="0" i="0" u="none" strike="noStrike" baseline="0" dirty="0">
              <a:solidFill>
                <a:schemeClr val="accent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chemeClr val="accent6"/>
                </a:solidFill>
                <a:latin typeface="Arial" panose="020B0604020202020204" pitchFamily="34" charset="0"/>
                <a:cs typeface="Arial" panose="020B0604020202020204" pitchFamily="34" charset="0"/>
              </a:rPr>
              <a:t>For questions, if you are on a computer, please type your question in the chat function OR use the raise hand function so someone can call on you. We will ask you to unmute when you are called on.</a:t>
            </a:r>
          </a:p>
          <a:p>
            <a:pPr marL="285750" indent="-285750">
              <a:buFont typeface="Arial" panose="020B0604020202020204" pitchFamily="34" charset="0"/>
              <a:buChar char="•"/>
            </a:pPr>
            <a:endParaRPr lang="en-US" sz="1800" b="0" i="0" u="none" strike="noStrike" baseline="0" dirty="0">
              <a:solidFill>
                <a:schemeClr val="accent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chemeClr val="accent6"/>
                </a:solidFill>
                <a:latin typeface="Arial" panose="020B0604020202020204" pitchFamily="34" charset="0"/>
                <a:cs typeface="Arial" panose="020B0604020202020204" pitchFamily="34" charset="0"/>
              </a:rPr>
              <a:t>Be respectful, don’t interrupt others, ask only one question at a time so others can ask as well.</a:t>
            </a:r>
          </a:p>
          <a:p>
            <a:pPr marL="285750" indent="-285750">
              <a:buFont typeface="Arial" panose="020B0604020202020204" pitchFamily="34" charset="0"/>
              <a:buChar char="•"/>
            </a:pPr>
            <a:endParaRPr lang="en-US" sz="1800" b="0" i="0" u="none" strike="noStrike" baseline="0" dirty="0">
              <a:solidFill>
                <a:schemeClr val="accent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chemeClr val="accent6"/>
                </a:solidFill>
                <a:latin typeface="Arial" panose="020B0604020202020204" pitchFamily="34" charset="0"/>
                <a:cs typeface="Arial" panose="020B0604020202020204" pitchFamily="34" charset="0"/>
              </a:rPr>
              <a:t>After the meeting questions can be asked at the Recovery Permit Center or by emailing </a:t>
            </a:r>
            <a:r>
              <a:rPr lang="en-US" sz="1800" b="0" i="0" u="none" strike="noStrike" baseline="0" dirty="0">
                <a:solidFill>
                  <a:srgbClr val="0000FF"/>
                </a:solidFill>
                <a:latin typeface="Calibri" panose="020F0502020204030204" pitchFamily="34" charset="0"/>
              </a:rPr>
              <a:t>http://www.co.santa-cruz.ca.us/FireRecovery/AsktheRecoveryTeam.aspx</a:t>
            </a:r>
            <a:endParaRPr lang="en-US" sz="1800" b="0" i="0" u="none" strike="noStrike" baseline="0"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8752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pic>
        <p:nvPicPr>
          <p:cNvPr id="6" name="Picture 5">
            <a:extLst>
              <a:ext uri="{FF2B5EF4-FFF2-40B4-BE49-F238E27FC236}">
                <a16:creationId xmlns:a16="http://schemas.microsoft.com/office/drawing/2014/main" id="{0C98D2DA-87D2-4C09-A710-B3ADD1C05987}"/>
              </a:ext>
            </a:extLst>
          </p:cNvPr>
          <p:cNvPicPr>
            <a:picLocks noChangeAspect="1"/>
          </p:cNvPicPr>
          <p:nvPr/>
        </p:nvPicPr>
        <p:blipFill>
          <a:blip r:embed="rId6"/>
          <a:stretch>
            <a:fillRect/>
          </a:stretch>
        </p:blipFill>
        <p:spPr>
          <a:xfrm>
            <a:off x="438150" y="2209800"/>
            <a:ext cx="7848600" cy="3260058"/>
          </a:xfrm>
          <a:prstGeom prst="rect">
            <a:avLst/>
          </a:prstGeom>
        </p:spPr>
      </p:pic>
      <p:sp>
        <p:nvSpPr>
          <p:cNvPr id="11" name="Title 3">
            <a:extLst>
              <a:ext uri="{FF2B5EF4-FFF2-40B4-BE49-F238E27FC236}">
                <a16:creationId xmlns:a16="http://schemas.microsoft.com/office/drawing/2014/main" id="{CCA3BC57-CC11-4C20-A244-02342455D134}"/>
              </a:ext>
            </a:extLst>
          </p:cNvPr>
          <p:cNvSpPr>
            <a:spLocks noGrp="1"/>
          </p:cNvSpPr>
          <p:nvPr>
            <p:ph type="title"/>
          </p:nvPr>
        </p:nvSpPr>
        <p:spPr>
          <a:xfrm>
            <a:off x="867459" y="744872"/>
            <a:ext cx="3780742" cy="601267"/>
          </a:xfrm>
        </p:spPr>
        <p:txBody>
          <a:bodyPr>
            <a:normAutofit/>
          </a:bodyPr>
          <a:lstStyle/>
          <a:p>
            <a:r>
              <a:rPr lang="en-US" sz="2800" dirty="0"/>
              <a:t>Pre-Clearance Results</a:t>
            </a:r>
          </a:p>
        </p:txBody>
      </p:sp>
    </p:spTree>
    <p:extLst>
      <p:ext uri="{BB962C8B-B14F-4D97-AF65-F5344CB8AC3E}">
        <p14:creationId xmlns:p14="http://schemas.microsoft.com/office/powerpoint/2010/main" val="2899033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11" name="Title 3">
            <a:extLst>
              <a:ext uri="{FF2B5EF4-FFF2-40B4-BE49-F238E27FC236}">
                <a16:creationId xmlns:a16="http://schemas.microsoft.com/office/drawing/2014/main" id="{CCA3BC57-CC11-4C20-A244-02342455D134}"/>
              </a:ext>
            </a:extLst>
          </p:cNvPr>
          <p:cNvSpPr>
            <a:spLocks noGrp="1"/>
          </p:cNvSpPr>
          <p:nvPr>
            <p:ph type="title"/>
          </p:nvPr>
        </p:nvSpPr>
        <p:spPr>
          <a:xfrm>
            <a:off x="867458" y="744872"/>
            <a:ext cx="4999941" cy="601267"/>
          </a:xfrm>
        </p:spPr>
        <p:txBody>
          <a:bodyPr>
            <a:normAutofit/>
          </a:bodyPr>
          <a:lstStyle/>
          <a:p>
            <a:pPr algn="ctr"/>
            <a:r>
              <a:rPr lang="en-US" sz="2800" dirty="0"/>
              <a:t>Pre-Clearance Result</a:t>
            </a:r>
          </a:p>
        </p:txBody>
      </p:sp>
      <p:pic>
        <p:nvPicPr>
          <p:cNvPr id="4" name="Picture 3">
            <a:extLst>
              <a:ext uri="{FF2B5EF4-FFF2-40B4-BE49-F238E27FC236}">
                <a16:creationId xmlns:a16="http://schemas.microsoft.com/office/drawing/2014/main" id="{E512A8ED-D160-4FDF-B7CD-A843B33E4781}"/>
              </a:ext>
            </a:extLst>
          </p:cNvPr>
          <p:cNvPicPr>
            <a:picLocks noChangeAspect="1"/>
          </p:cNvPicPr>
          <p:nvPr/>
        </p:nvPicPr>
        <p:blipFill>
          <a:blip r:embed="rId6"/>
          <a:stretch>
            <a:fillRect/>
          </a:stretch>
        </p:blipFill>
        <p:spPr>
          <a:xfrm>
            <a:off x="454433" y="1346139"/>
            <a:ext cx="6936967" cy="4978461"/>
          </a:xfrm>
          <a:prstGeom prst="rect">
            <a:avLst/>
          </a:prstGeom>
        </p:spPr>
      </p:pic>
    </p:spTree>
    <p:extLst>
      <p:ext uri="{BB962C8B-B14F-4D97-AF65-F5344CB8AC3E}">
        <p14:creationId xmlns:p14="http://schemas.microsoft.com/office/powerpoint/2010/main" val="2693645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61" y="744870"/>
            <a:ext cx="2866340" cy="601309"/>
          </a:xfrm>
        </p:spPr>
        <p:txBody>
          <a:bodyPr>
            <a:normAutofit/>
          </a:bodyPr>
          <a:lstStyle/>
          <a:p>
            <a:r>
              <a:rPr lang="en-US" sz="2800" dirty="0"/>
              <a:t>Site Evaluation </a:t>
            </a:r>
          </a:p>
        </p:txBody>
      </p:sp>
      <p:sp>
        <p:nvSpPr>
          <p:cNvPr id="5" name="TextBox 4">
            <a:extLst>
              <a:ext uri="{FF2B5EF4-FFF2-40B4-BE49-F238E27FC236}">
                <a16:creationId xmlns:a16="http://schemas.microsoft.com/office/drawing/2014/main" id="{4E05DC19-EBB9-4455-AF17-A30A29FDD629}"/>
              </a:ext>
            </a:extLst>
          </p:cNvPr>
          <p:cNvSpPr txBox="1"/>
          <p:nvPr/>
        </p:nvSpPr>
        <p:spPr>
          <a:xfrm>
            <a:off x="813447" y="1246012"/>
            <a:ext cx="6455735" cy="5942268"/>
          </a:xfrm>
          <a:prstGeom prst="rect">
            <a:avLst/>
          </a:prstGeom>
          <a:noFill/>
        </p:spPr>
        <p:txBody>
          <a:bodyPr wrap="square" rtlCol="0">
            <a:spAutoFit/>
          </a:bodyPr>
          <a:lstStyle/>
          <a:p>
            <a:pPr marL="0" marR="0">
              <a:lnSpc>
                <a:spcPct val="107000"/>
              </a:lnSpc>
              <a:spcBef>
                <a:spcPts val="0"/>
              </a:spcBef>
              <a:spcAft>
                <a:spcPts val="800"/>
              </a:spcAft>
            </a:pPr>
            <a:r>
              <a:rPr lang="en-US" sz="1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two primary objectives in evaluating a site are:</a:t>
            </a:r>
          </a:p>
          <a:p>
            <a:pPr marL="171450" marR="0" indent="-171450">
              <a:lnSpc>
                <a:spcPct val="107000"/>
              </a:lnSpc>
              <a:spcBef>
                <a:spcPts val="0"/>
              </a:spcBef>
              <a:spcAft>
                <a:spcPts val="800"/>
              </a:spcAft>
              <a:buClr>
                <a:schemeClr val="accent1"/>
              </a:buClr>
              <a:buFont typeface="Arial" panose="020B0604020202020204" pitchFamily="34" charset="0"/>
              <a:buChar char="►"/>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To ensure that the soil is permeable and will accept wastewater effluent for a long time without causing sewage to backup or surface, and, </a:t>
            </a:r>
          </a:p>
          <a:p>
            <a:pPr marL="171450" marR="0" indent="-171450">
              <a:lnSpc>
                <a:spcPct val="107000"/>
              </a:lnSpc>
              <a:spcBef>
                <a:spcPts val="0"/>
              </a:spcBef>
              <a:spcAft>
                <a:spcPts val="800"/>
              </a:spcAft>
              <a:buClr>
                <a:schemeClr val="accent1"/>
              </a:buClr>
              <a:buFont typeface="Arial" panose="020B0604020202020204" pitchFamily="34" charset="0"/>
              <a:buChar char="►"/>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To ensure that the wastewater is adequately treated by the soil to limit bacterial or nutrient contamination of groundwater, surface water or drinking water.</a:t>
            </a:r>
          </a:p>
          <a:p>
            <a:pPr marR="0">
              <a:lnSpc>
                <a:spcPct val="107000"/>
              </a:lnSpc>
              <a:spcBef>
                <a:spcPts val="0"/>
              </a:spcBef>
              <a:spcAft>
                <a:spcPts val="800"/>
              </a:spcAft>
              <a:buClr>
                <a:schemeClr val="accent1"/>
              </a:buClr>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Soils that meet both objectives are permeable (coarse) enough to allow effluent to flow down through the soil horizons yet fine enough to filter or treat the effluent before reaching groundwater. To adequately treat the wastewater, the soil should be unsaturated condition. If the groundwater is too near (closer than 4') the bottom of the disposal trench, contaminants can reach the groundwater without adequate treatment. Saturated soils will also cause anaerobic conditions and chemical changes that can inhibit infiltration of effluent causing a system to surface or back up. </a:t>
            </a:r>
          </a:p>
          <a:p>
            <a:pPr marR="0">
              <a:lnSpc>
                <a:spcPct val="107000"/>
              </a:lnSpc>
              <a:spcBef>
                <a:spcPts val="0"/>
              </a:spcBef>
              <a:spcAft>
                <a:spcPts val="800"/>
              </a:spcAft>
              <a:buClr>
                <a:schemeClr val="accent1"/>
              </a:buClr>
            </a:pPr>
            <a:r>
              <a:rPr lang="en-US" sz="1400" b="1" dirty="0">
                <a:solidFill>
                  <a:srgbClr val="000000"/>
                </a:solidFill>
                <a:latin typeface="Arial" panose="020B0604020202020204" pitchFamily="34" charset="0"/>
                <a:ea typeface="Calibri" panose="020F0502020204030204" pitchFamily="34" charset="0"/>
                <a:cs typeface="Arial" panose="020B0604020202020204" pitchFamily="34" charset="0"/>
              </a:rPr>
              <a:t>Site Evaluation Components</a:t>
            </a:r>
          </a:p>
          <a:p>
            <a:pPr marR="0">
              <a:lnSpc>
                <a:spcPct val="107000"/>
              </a:lnSpc>
              <a:spcBef>
                <a:spcPts val="0"/>
              </a:spcBef>
              <a:spcAft>
                <a:spcPts val="800"/>
              </a:spcAft>
              <a:buClr>
                <a:schemeClr val="accent1"/>
              </a:buClr>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A site evaluation consists of several parts:</a:t>
            </a:r>
          </a:p>
          <a:p>
            <a:pPr marL="285750" marR="0" indent="-285750">
              <a:lnSpc>
                <a:spcPct val="107000"/>
              </a:lnSpc>
              <a:spcBef>
                <a:spcPts val="0"/>
              </a:spcBef>
              <a:spcAft>
                <a:spcPts val="800"/>
              </a:spcAft>
              <a:buClr>
                <a:schemeClr val="accent1"/>
              </a:buClr>
              <a:buFont typeface="Wingdings" panose="05000000000000000000" pitchFamily="2" charset="2"/>
              <a:buChar char="Ø"/>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Assessing the physical characteristics of a parcel</a:t>
            </a:r>
          </a:p>
          <a:p>
            <a:pPr marL="285750" marR="0" indent="-285750">
              <a:lnSpc>
                <a:spcPct val="107000"/>
              </a:lnSpc>
              <a:spcBef>
                <a:spcPts val="0"/>
              </a:spcBef>
              <a:spcAft>
                <a:spcPts val="800"/>
              </a:spcAft>
              <a:buClr>
                <a:schemeClr val="accent1"/>
              </a:buClr>
              <a:buFont typeface="Wingdings" panose="05000000000000000000" pitchFamily="2" charset="2"/>
              <a:buChar char="Ø"/>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Evaluating the soils</a:t>
            </a:r>
          </a:p>
          <a:p>
            <a:pPr marL="285750" marR="0" indent="-285750">
              <a:lnSpc>
                <a:spcPct val="107000"/>
              </a:lnSpc>
              <a:spcBef>
                <a:spcPts val="0"/>
              </a:spcBef>
              <a:spcAft>
                <a:spcPts val="800"/>
              </a:spcAft>
              <a:buClr>
                <a:schemeClr val="accent1"/>
              </a:buClr>
              <a:buFont typeface="Wingdings" panose="05000000000000000000" pitchFamily="2" charset="2"/>
              <a:buChar char="Ø"/>
            </a:pPr>
            <a:r>
              <a:rPr lang="en-US" sz="1400" dirty="0">
                <a:solidFill>
                  <a:srgbClr val="000000"/>
                </a:solidFill>
                <a:latin typeface="Arial" panose="020B0604020202020204" pitchFamily="34" charset="0"/>
                <a:ea typeface="Calibri" panose="020F0502020204030204" pitchFamily="34" charset="0"/>
                <a:cs typeface="Arial" panose="020B0604020202020204" pitchFamily="34" charset="0"/>
              </a:rPr>
              <a:t>Submitting a complete report</a:t>
            </a:r>
          </a:p>
          <a:p>
            <a:pPr marR="0">
              <a:lnSpc>
                <a:spcPct val="107000"/>
              </a:lnSpc>
              <a:spcBef>
                <a:spcPts val="0"/>
              </a:spcBef>
              <a:spcAft>
                <a:spcPts val="800"/>
              </a:spcAft>
              <a:buClr>
                <a:schemeClr val="accent1"/>
              </a:buClr>
            </a:pPr>
            <a:endParaRPr lang="en-US" sz="14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spcAft>
                <a:spcPts val="800"/>
              </a:spcAft>
              <a:buClr>
                <a:schemeClr val="accent1"/>
              </a:buClr>
            </a:pPr>
            <a:endPar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56027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867461" y="744870"/>
            <a:ext cx="2942541" cy="442532"/>
          </a:xfrm>
        </p:spPr>
        <p:txBody>
          <a:bodyPr>
            <a:normAutofit fontScale="90000"/>
          </a:bodyPr>
          <a:lstStyle/>
          <a:p>
            <a:r>
              <a:rPr lang="en-US" sz="3100" dirty="0"/>
              <a:t>Permits</a:t>
            </a:r>
            <a:r>
              <a:rPr lang="en-US" sz="2400" dirty="0"/>
              <a:t> </a:t>
            </a:r>
          </a:p>
        </p:txBody>
      </p:sp>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867458" y="1346184"/>
            <a:ext cx="6347714" cy="4496390"/>
          </a:xfrm>
        </p:spPr>
        <p:txBody>
          <a:bodyPr/>
          <a:lstStyle/>
          <a:p>
            <a:r>
              <a:rPr lang="en-US" dirty="0">
                <a:solidFill>
                  <a:srgbClr val="000000"/>
                </a:solidFill>
                <a:latin typeface="Arial" panose="020B0604020202020204" pitchFamily="34" charset="0"/>
                <a:cs typeface="Arial" panose="020B0604020202020204" pitchFamily="34" charset="0"/>
              </a:rPr>
              <a:t>Repair Permits </a:t>
            </a:r>
          </a:p>
          <a:p>
            <a:pPr lvl="1"/>
            <a:r>
              <a:rPr lang="en-US" sz="1800" dirty="0">
                <a:solidFill>
                  <a:srgbClr val="000000"/>
                </a:solidFill>
                <a:latin typeface="Arial" panose="020B0604020202020204" pitchFamily="34" charset="0"/>
                <a:cs typeface="Arial" panose="020B0604020202020204" pitchFamily="34" charset="0"/>
              </a:rPr>
              <a:t>Major : Are repairs made that consists of repairs to the leach fields</a:t>
            </a:r>
          </a:p>
          <a:p>
            <a:pPr lvl="1"/>
            <a:r>
              <a:rPr lang="en-US" sz="1800" dirty="0">
                <a:solidFill>
                  <a:srgbClr val="000000"/>
                </a:solidFill>
                <a:latin typeface="Arial" panose="020B0604020202020204" pitchFamily="34" charset="0"/>
                <a:cs typeface="Arial" panose="020B0604020202020204" pitchFamily="34" charset="0"/>
              </a:rPr>
              <a:t>Minor : Repairs to the system that are small components, distribution boxes, risers, tight lines etc. </a:t>
            </a:r>
          </a:p>
          <a:p>
            <a:pPr lvl="1"/>
            <a:r>
              <a:rPr lang="en-US" sz="1800" dirty="0">
                <a:solidFill>
                  <a:srgbClr val="000000"/>
                </a:solidFill>
                <a:latin typeface="Arial" panose="020B0604020202020204" pitchFamily="34" charset="0"/>
                <a:cs typeface="Arial" panose="020B0604020202020204" pitchFamily="34" charset="0"/>
              </a:rPr>
              <a:t>Tank Only (Replacement of damage tanks body)</a:t>
            </a:r>
          </a:p>
          <a:p>
            <a:pPr marL="0" indent="0">
              <a:buNone/>
            </a:pPr>
            <a:endParaRPr lang="en-US" dirty="0">
              <a:solidFill>
                <a:srgbClr val="008000"/>
              </a:solidFill>
            </a:endParaRPr>
          </a:p>
        </p:txBody>
      </p:sp>
      <p:pic>
        <p:nvPicPr>
          <p:cNvPr id="5" name="Picture 4">
            <a:extLst>
              <a:ext uri="{FF2B5EF4-FFF2-40B4-BE49-F238E27FC236}">
                <a16:creationId xmlns:a16="http://schemas.microsoft.com/office/drawing/2014/main" id="{662B71D6-03F9-4676-B4F0-914643B2CAB9}"/>
              </a:ext>
            </a:extLst>
          </p:cNvPr>
          <p:cNvPicPr>
            <a:picLocks noChangeAspect="1"/>
          </p:cNvPicPr>
          <p:nvPr/>
        </p:nvPicPr>
        <p:blipFill>
          <a:blip r:embed="rId6"/>
          <a:stretch>
            <a:fillRect/>
          </a:stretch>
        </p:blipFill>
        <p:spPr>
          <a:xfrm>
            <a:off x="437322" y="3594379"/>
            <a:ext cx="7251615" cy="2573018"/>
          </a:xfrm>
          <a:prstGeom prst="rect">
            <a:avLst/>
          </a:prstGeom>
        </p:spPr>
      </p:pic>
      <p:sp>
        <p:nvSpPr>
          <p:cNvPr id="7" name="Rectangle 6">
            <a:extLst>
              <a:ext uri="{FF2B5EF4-FFF2-40B4-BE49-F238E27FC236}">
                <a16:creationId xmlns:a16="http://schemas.microsoft.com/office/drawing/2014/main" id="{1A0C2752-627D-41E1-8269-49311BDD30AA}"/>
              </a:ext>
            </a:extLst>
          </p:cNvPr>
          <p:cNvSpPr/>
          <p:nvPr/>
        </p:nvSpPr>
        <p:spPr>
          <a:xfrm>
            <a:off x="447261" y="3594378"/>
            <a:ext cx="7241676" cy="2573017"/>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42269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228600" y="890040"/>
            <a:ext cx="2942541" cy="442532"/>
          </a:xfrm>
        </p:spPr>
        <p:txBody>
          <a:bodyPr>
            <a:normAutofit fontScale="90000"/>
          </a:bodyPr>
          <a:lstStyle/>
          <a:p>
            <a:pPr algn="ctr"/>
            <a:r>
              <a:rPr lang="en-US" sz="3100" dirty="0"/>
              <a:t>Permits</a:t>
            </a:r>
            <a:r>
              <a:rPr lang="en-US" sz="2400" dirty="0"/>
              <a:t> </a:t>
            </a:r>
          </a:p>
        </p:txBody>
      </p:sp>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835656" y="1253301"/>
            <a:ext cx="6347714" cy="4766947"/>
          </a:xfrm>
        </p:spPr>
        <p:txBody>
          <a:bodyPr/>
          <a:lstStyle/>
          <a:p>
            <a:pPr marL="0" indent="0">
              <a:buNone/>
            </a:pPr>
            <a:endParaRPr lang="en-US" dirty="0">
              <a:solidFill>
                <a:srgbClr val="008000"/>
              </a:solidFill>
            </a:endParaRPr>
          </a:p>
          <a:p>
            <a:r>
              <a:rPr lang="en-US" dirty="0">
                <a:solidFill>
                  <a:srgbClr val="000000"/>
                </a:solidFill>
                <a:latin typeface="Arial" panose="020B0604020202020204" pitchFamily="34" charset="0"/>
                <a:cs typeface="Arial" panose="020B0604020202020204" pitchFamily="34" charset="0"/>
              </a:rPr>
              <a:t>New Systems </a:t>
            </a:r>
          </a:p>
          <a:p>
            <a:pPr lvl="1"/>
            <a:r>
              <a:rPr lang="en-US" sz="1800" dirty="0">
                <a:solidFill>
                  <a:srgbClr val="000000"/>
                </a:solidFill>
                <a:latin typeface="Arial" panose="020B0604020202020204" pitchFamily="34" charset="0"/>
                <a:cs typeface="Arial" panose="020B0604020202020204" pitchFamily="34" charset="0"/>
              </a:rPr>
              <a:t>Standard System are submitted and reviewed through the RPC. Working with the designer and applicant to submit a complete package that meets the design parameters from the site evaluation. </a:t>
            </a:r>
          </a:p>
          <a:p>
            <a:pPr lvl="1"/>
            <a:r>
              <a:rPr lang="en-US" sz="1800" dirty="0">
                <a:solidFill>
                  <a:srgbClr val="000000"/>
                </a:solidFill>
                <a:latin typeface="Arial" panose="020B0604020202020204" pitchFamily="34" charset="0"/>
                <a:cs typeface="Arial" panose="020B0604020202020204" pitchFamily="34" charset="0"/>
              </a:rPr>
              <a:t>Enhanced Treatment System are submitted to the state water board for review. The reviews are done by the state, but the RPC will help facilitate a complete package that will help expedite review. </a:t>
            </a:r>
          </a:p>
          <a:p>
            <a:r>
              <a:rPr lang="en-US" dirty="0">
                <a:solidFill>
                  <a:srgbClr val="000000"/>
                </a:solidFill>
                <a:latin typeface="Arial" panose="020B0604020202020204" pitchFamily="34" charset="0"/>
                <a:cs typeface="Arial" panose="020B0604020202020204" pitchFamily="34" charset="0"/>
              </a:rPr>
              <a:t>LAMP &amp; State Water Board</a:t>
            </a:r>
          </a:p>
        </p:txBody>
      </p:sp>
    </p:spTree>
    <p:extLst>
      <p:ext uri="{BB962C8B-B14F-4D97-AF65-F5344CB8AC3E}">
        <p14:creationId xmlns:p14="http://schemas.microsoft.com/office/powerpoint/2010/main" val="2283293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9" name="TextBox 8">
            <a:extLst>
              <a:ext uri="{FF2B5EF4-FFF2-40B4-BE49-F238E27FC236}">
                <a16:creationId xmlns:a16="http://schemas.microsoft.com/office/drawing/2014/main" id="{F238792E-9628-4A56-B3AF-B75B61995EC5}"/>
              </a:ext>
            </a:extLst>
          </p:cNvPr>
          <p:cNvSpPr txBox="1"/>
          <p:nvPr/>
        </p:nvSpPr>
        <p:spPr>
          <a:xfrm>
            <a:off x="457200" y="1149990"/>
            <a:ext cx="6400800" cy="553998"/>
          </a:xfrm>
          <a:prstGeom prst="rect">
            <a:avLst/>
          </a:prstGeom>
          <a:noFill/>
        </p:spPr>
        <p:txBody>
          <a:bodyPr wrap="square" rtlCol="0">
            <a:spAutoFit/>
          </a:bodyPr>
          <a:lstStyle/>
          <a:p>
            <a:pPr algn="ctr"/>
            <a:r>
              <a:rPr lang="en-US" sz="3000" b="1" dirty="0">
                <a:solidFill>
                  <a:schemeClr val="accent1">
                    <a:lumMod val="75000"/>
                  </a:schemeClr>
                </a:solidFill>
              </a:rPr>
              <a:t>QUESTIONS/COMMENTS?</a:t>
            </a:r>
          </a:p>
        </p:txBody>
      </p:sp>
      <p:pic>
        <p:nvPicPr>
          <p:cNvPr id="8" name="Picture 7" descr="Graphical user interface, text&#10;&#10;Description automatically generated">
            <a:extLst>
              <a:ext uri="{FF2B5EF4-FFF2-40B4-BE49-F238E27FC236}">
                <a16:creationId xmlns:a16="http://schemas.microsoft.com/office/drawing/2014/main" id="{5C231B21-1C9D-42CE-AD3E-C5DA65D92B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0" y="1921775"/>
            <a:ext cx="3418492" cy="4564628"/>
          </a:xfrm>
          <a:prstGeom prst="rect">
            <a:avLst/>
          </a:prstGeom>
        </p:spPr>
      </p:pic>
    </p:spTree>
    <p:extLst>
      <p:ext uri="{BB962C8B-B14F-4D97-AF65-F5344CB8AC3E}">
        <p14:creationId xmlns:p14="http://schemas.microsoft.com/office/powerpoint/2010/main" val="202346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94DFA-5832-40DC-8986-FD83CCA60D1B}"/>
              </a:ext>
            </a:extLst>
          </p:cNvPr>
          <p:cNvSpPr>
            <a:spLocks noGrp="1"/>
          </p:cNvSpPr>
          <p:nvPr>
            <p:ph type="ctrTitle"/>
          </p:nvPr>
        </p:nvSpPr>
        <p:spPr>
          <a:xfrm>
            <a:off x="1106782" y="533400"/>
            <a:ext cx="5826719" cy="685800"/>
          </a:xfrm>
        </p:spPr>
        <p:txBody>
          <a:bodyPr/>
          <a:lstStyle/>
          <a:p>
            <a:pPr algn="ctr"/>
            <a:r>
              <a:rPr lang="en-US" sz="3800" dirty="0"/>
              <a:t>AGENDA</a:t>
            </a:r>
          </a:p>
        </p:txBody>
      </p:sp>
      <p:sp>
        <p:nvSpPr>
          <p:cNvPr id="3" name="Subtitle 2">
            <a:extLst>
              <a:ext uri="{FF2B5EF4-FFF2-40B4-BE49-F238E27FC236}">
                <a16:creationId xmlns:a16="http://schemas.microsoft.com/office/drawing/2014/main" id="{782CEDD9-10F1-41C2-B537-6D3E048558B6}"/>
              </a:ext>
            </a:extLst>
          </p:cNvPr>
          <p:cNvSpPr>
            <a:spLocks noGrp="1"/>
          </p:cNvSpPr>
          <p:nvPr>
            <p:ph type="subTitle" idx="1"/>
          </p:nvPr>
        </p:nvSpPr>
        <p:spPr>
          <a:xfrm>
            <a:off x="1106781" y="1371600"/>
            <a:ext cx="6208419" cy="4495800"/>
          </a:xfrm>
        </p:spPr>
        <p:txBody>
          <a:bodyPr>
            <a:normAutofit lnSpcReduction="10000"/>
          </a:bodyPr>
          <a:lstStyle/>
          <a:p>
            <a:pPr marL="457200" indent="-457200" algn="l">
              <a:buFont typeface="Arial" panose="020B0604020202020204" pitchFamily="34" charset="0"/>
              <a:buChar char="•"/>
            </a:pPr>
            <a:r>
              <a:rPr lang="en-US" sz="2400" b="0" i="0" u="none" strike="noStrike" baseline="0" dirty="0">
                <a:solidFill>
                  <a:schemeClr val="accent6"/>
                </a:solidFill>
                <a:latin typeface="Arial" panose="020B0604020202020204" pitchFamily="34" charset="0"/>
                <a:cs typeface="Arial" panose="020B0604020202020204" pitchFamily="34" charset="0"/>
              </a:rPr>
              <a:t>Purpose and Introductions</a:t>
            </a:r>
          </a:p>
          <a:p>
            <a:pPr marL="457200" indent="-457200" algn="l">
              <a:buFont typeface="Arial" panose="020B0604020202020204" pitchFamily="34" charset="0"/>
              <a:buChar char="•"/>
            </a:pPr>
            <a:r>
              <a:rPr lang="en-US" sz="2400" b="0" i="0" u="none" strike="noStrike" baseline="0" dirty="0">
                <a:solidFill>
                  <a:schemeClr val="accent6"/>
                </a:solidFill>
                <a:latin typeface="Arial" panose="020B0604020202020204" pitchFamily="34" charset="0"/>
                <a:cs typeface="Arial" panose="020B0604020202020204" pitchFamily="34" charset="0"/>
              </a:rPr>
              <a:t>Septic System Basics </a:t>
            </a:r>
          </a:p>
          <a:p>
            <a:pPr marL="914400" lvl="1" indent="-457200" algn="l">
              <a:buFont typeface="Arial" panose="020B0604020202020204" pitchFamily="34" charset="0"/>
              <a:buChar char="•"/>
            </a:pPr>
            <a:r>
              <a:rPr lang="en-US" sz="1800" b="0" i="0" u="none" strike="noStrike" baseline="0" dirty="0">
                <a:solidFill>
                  <a:schemeClr val="accent6"/>
                </a:solidFill>
                <a:latin typeface="Arial" panose="020B0604020202020204" pitchFamily="34" charset="0"/>
                <a:cs typeface="Arial" panose="020B0604020202020204" pitchFamily="34" charset="0"/>
              </a:rPr>
              <a:t>Regulations that apply</a:t>
            </a:r>
          </a:p>
          <a:p>
            <a:pPr marL="914400" lvl="1" indent="-457200" algn="l">
              <a:buFont typeface="Arial" panose="020B0604020202020204" pitchFamily="34" charset="0"/>
              <a:buChar char="•"/>
            </a:pPr>
            <a:r>
              <a:rPr lang="en-US" sz="1800" dirty="0">
                <a:solidFill>
                  <a:schemeClr val="accent6"/>
                </a:solidFill>
                <a:latin typeface="Arial" panose="020B0604020202020204" pitchFamily="34" charset="0"/>
                <a:cs typeface="Arial" panose="020B0604020202020204" pitchFamily="34" charset="0"/>
              </a:rPr>
              <a:t>Types of systems</a:t>
            </a:r>
          </a:p>
          <a:p>
            <a:pPr marL="914400" lvl="1" indent="-457200" algn="l">
              <a:buFont typeface="Arial" panose="020B0604020202020204" pitchFamily="34" charset="0"/>
              <a:buChar char="•"/>
            </a:pPr>
            <a:r>
              <a:rPr lang="en-US" sz="1800" dirty="0">
                <a:solidFill>
                  <a:schemeClr val="accent6"/>
                </a:solidFill>
                <a:latin typeface="Arial" panose="020B0604020202020204" pitchFamily="34" charset="0"/>
                <a:cs typeface="Arial" panose="020B0604020202020204" pitchFamily="34" charset="0"/>
              </a:rPr>
              <a:t>ADUs</a:t>
            </a:r>
            <a:endParaRPr lang="en-US" sz="1800" b="0" i="0" u="none" strike="noStrike" baseline="0" dirty="0">
              <a:solidFill>
                <a:schemeClr val="accent6"/>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US" sz="2400" dirty="0">
                <a:solidFill>
                  <a:schemeClr val="accent6"/>
                </a:solidFill>
                <a:latin typeface="Arial" panose="020B0604020202020204" pitchFamily="34" charset="0"/>
                <a:cs typeface="Arial" panose="020B0604020202020204" pitchFamily="34" charset="0"/>
              </a:rPr>
              <a:t>Environmental Health Pre-Clearance</a:t>
            </a:r>
          </a:p>
          <a:p>
            <a:pPr marL="457200" indent="-457200" algn="l">
              <a:buFont typeface="Arial" panose="020B0604020202020204" pitchFamily="34" charset="0"/>
              <a:buChar char="•"/>
            </a:pPr>
            <a:r>
              <a:rPr lang="en-US" sz="2400" b="0" i="0" u="none" strike="noStrike" baseline="0" dirty="0">
                <a:solidFill>
                  <a:schemeClr val="accent6"/>
                </a:solidFill>
                <a:latin typeface="Arial" panose="020B0604020202020204" pitchFamily="34" charset="0"/>
                <a:cs typeface="Arial" panose="020B0604020202020204" pitchFamily="34" charset="0"/>
              </a:rPr>
              <a:t>Septic Site Evaluations</a:t>
            </a:r>
          </a:p>
          <a:p>
            <a:pPr marL="457200" indent="-457200" algn="l">
              <a:buFont typeface="Arial" panose="020B0604020202020204" pitchFamily="34" charset="0"/>
              <a:buChar char="•"/>
            </a:pPr>
            <a:r>
              <a:rPr lang="en-US" sz="2400" dirty="0">
                <a:solidFill>
                  <a:schemeClr val="accent6"/>
                </a:solidFill>
                <a:latin typeface="Arial" panose="020B0604020202020204" pitchFamily="34" charset="0"/>
                <a:cs typeface="Arial" panose="020B0604020202020204" pitchFamily="34" charset="0"/>
              </a:rPr>
              <a:t>Permits</a:t>
            </a:r>
          </a:p>
          <a:p>
            <a:pPr marL="457200" indent="-457200" algn="l">
              <a:buFont typeface="Arial" panose="020B0604020202020204" pitchFamily="34" charset="0"/>
              <a:buChar char="•"/>
            </a:pPr>
            <a:r>
              <a:rPr lang="en-US" sz="2400" b="0" i="0" u="none" strike="noStrike" baseline="0" dirty="0">
                <a:solidFill>
                  <a:schemeClr val="accent6"/>
                </a:solidFill>
                <a:latin typeface="Arial" panose="020B0604020202020204" pitchFamily="34" charset="0"/>
                <a:cs typeface="Arial" panose="020B0604020202020204" pitchFamily="34" charset="0"/>
              </a:rPr>
              <a:t>Questions and Responses</a:t>
            </a:r>
          </a:p>
          <a:p>
            <a:r>
              <a:rPr lang="en-US" dirty="0"/>
              <a:t>a</a:t>
            </a:r>
          </a:p>
        </p:txBody>
      </p:sp>
      <p:sp>
        <p:nvSpPr>
          <p:cNvPr id="4" name="TextBox 3">
            <a:extLst>
              <a:ext uri="{FF2B5EF4-FFF2-40B4-BE49-F238E27FC236}">
                <a16:creationId xmlns:a16="http://schemas.microsoft.com/office/drawing/2014/main" id="{461ED2B7-8B67-4FA5-9E04-6200C8223E41}"/>
              </a:ext>
            </a:extLst>
          </p:cNvPr>
          <p:cNvSpPr txBox="1"/>
          <p:nvPr/>
        </p:nvSpPr>
        <p:spPr>
          <a:xfrm>
            <a:off x="-2438400" y="4419600"/>
            <a:ext cx="1600200" cy="646331"/>
          </a:xfrm>
          <a:prstGeom prst="rect">
            <a:avLst/>
          </a:prstGeom>
          <a:noFill/>
        </p:spPr>
        <p:txBody>
          <a:bodyPr wrap="square" rtlCol="0">
            <a:spAutoFit/>
          </a:bodyPr>
          <a:lstStyle/>
          <a:p>
            <a:pPr algn="l"/>
            <a:endParaRPr lang="en-US" sz="1800" b="0" i="0" u="none" strike="noStrike" baseline="0" dirty="0">
              <a:solidFill>
                <a:srgbClr val="000000"/>
              </a:solidFill>
              <a:latin typeface="Aharoni" panose="02010803020104030203" pitchFamily="2" charset="-79"/>
            </a:endParaRPr>
          </a:p>
          <a:p>
            <a:endParaRPr lang="en-US" sz="1800" b="0" i="0" u="none" strike="noStrike" baseline="0" dirty="0">
              <a:latin typeface="Calibri" panose="020F0502020204030204" pitchFamily="34" charset="0"/>
            </a:endParaRPr>
          </a:p>
        </p:txBody>
      </p:sp>
    </p:spTree>
    <p:extLst>
      <p:ext uri="{BB962C8B-B14F-4D97-AF65-F5344CB8AC3E}">
        <p14:creationId xmlns:p14="http://schemas.microsoft.com/office/powerpoint/2010/main" val="4186251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A9CBC-4A00-4320-8E1C-ED4740F9A7B0}"/>
              </a:ext>
            </a:extLst>
          </p:cNvPr>
          <p:cNvSpPr>
            <a:spLocks noGrp="1"/>
          </p:cNvSpPr>
          <p:nvPr>
            <p:ph type="title"/>
          </p:nvPr>
        </p:nvSpPr>
        <p:spPr>
          <a:xfrm>
            <a:off x="9448800" y="266700"/>
            <a:ext cx="2237676" cy="1143000"/>
          </a:xfrm>
        </p:spPr>
        <p:txBody>
          <a:bodyPr>
            <a:normAutofit/>
          </a:bodyPr>
          <a:lstStyle/>
          <a:p>
            <a:endParaRPr lang="en-US" dirty="0"/>
          </a:p>
        </p:txBody>
      </p:sp>
      <p:sp>
        <p:nvSpPr>
          <p:cNvPr id="3" name="Content Placeholder 2">
            <a:extLst>
              <a:ext uri="{FF2B5EF4-FFF2-40B4-BE49-F238E27FC236}">
                <a16:creationId xmlns:a16="http://schemas.microsoft.com/office/drawing/2014/main" id="{6FAB10AB-AB8B-41BB-B84A-63BFEC6BBD2F}"/>
              </a:ext>
            </a:extLst>
          </p:cNvPr>
          <p:cNvSpPr>
            <a:spLocks noGrp="1"/>
          </p:cNvSpPr>
          <p:nvPr>
            <p:ph idx="1"/>
          </p:nvPr>
        </p:nvSpPr>
        <p:spPr>
          <a:xfrm>
            <a:off x="609600" y="266700"/>
            <a:ext cx="6347714" cy="5774663"/>
          </a:xfrm>
        </p:spPr>
        <p:txBody>
          <a:bodyPr>
            <a:normAutofit/>
          </a:bodyPr>
          <a:lstStyle/>
          <a:p>
            <a:pPr marL="0" indent="0">
              <a:buNone/>
            </a:pPr>
            <a:r>
              <a:rPr lang="en-US" sz="1800" b="1" i="0" u="none" strike="noStrike" baseline="0" dirty="0">
                <a:solidFill>
                  <a:schemeClr val="accent6"/>
                </a:solidFill>
                <a:latin typeface="Arial" panose="020B0604020202020204" pitchFamily="34" charset="0"/>
                <a:cs typeface="Arial" panose="020B0604020202020204" pitchFamily="34" charset="0"/>
              </a:rPr>
              <a:t> </a:t>
            </a:r>
          </a:p>
          <a:p>
            <a:pPr marL="0" indent="0">
              <a:buNone/>
            </a:pPr>
            <a:r>
              <a:rPr lang="en-US" sz="3600" dirty="0">
                <a:solidFill>
                  <a:schemeClr val="accent5"/>
                </a:solidFill>
                <a:latin typeface="+mj-lt"/>
                <a:cs typeface="Arial" panose="020B0604020202020204" pitchFamily="34" charset="0"/>
              </a:rPr>
              <a:t>Purpose</a:t>
            </a:r>
          </a:p>
          <a:p>
            <a:r>
              <a:rPr lang="en-US" dirty="0">
                <a:solidFill>
                  <a:schemeClr val="accent6"/>
                </a:solidFill>
                <a:latin typeface="Arial" panose="020B0604020202020204" pitchFamily="34" charset="0"/>
                <a:cs typeface="Arial" panose="020B0604020202020204" pitchFamily="34" charset="0"/>
              </a:rPr>
              <a:t>Present </a:t>
            </a:r>
            <a:r>
              <a:rPr lang="en-US" sz="1800" b="0" i="0" u="none" strike="noStrike" baseline="0" dirty="0">
                <a:solidFill>
                  <a:schemeClr val="accent6"/>
                </a:solidFill>
                <a:latin typeface="Arial" panose="020B0604020202020204" pitchFamily="34" charset="0"/>
                <a:cs typeface="Arial" panose="020B0604020202020204" pitchFamily="34" charset="0"/>
              </a:rPr>
              <a:t> septic system basics:  the” why” and ”what” of the regulations, and  how septic systems work </a:t>
            </a:r>
          </a:p>
          <a:p>
            <a:r>
              <a:rPr lang="en-US" sz="1800" b="0" i="0" u="none" strike="noStrike" baseline="0" dirty="0">
                <a:solidFill>
                  <a:schemeClr val="accent6"/>
                </a:solidFill>
                <a:latin typeface="Arial" panose="020B0604020202020204" pitchFamily="34" charset="0"/>
                <a:cs typeface="Arial" panose="020B0604020202020204" pitchFamily="34" charset="0"/>
              </a:rPr>
              <a:t>Describe the </a:t>
            </a:r>
            <a:r>
              <a:rPr lang="en-US" dirty="0">
                <a:solidFill>
                  <a:schemeClr val="accent6"/>
                </a:solidFill>
                <a:latin typeface="Arial" panose="020B0604020202020204" pitchFamily="34" charset="0"/>
                <a:cs typeface="Arial" panose="020B0604020202020204" pitchFamily="34" charset="0"/>
              </a:rPr>
              <a:t>path to obtaining an Environmental Health Pre-Clearance (on the way to a building permit)</a:t>
            </a:r>
          </a:p>
          <a:p>
            <a:r>
              <a:rPr lang="en-US" sz="1800" b="0" i="0" u="none" strike="noStrike" baseline="0" dirty="0">
                <a:solidFill>
                  <a:schemeClr val="accent6"/>
                </a:solidFill>
                <a:latin typeface="Arial" panose="020B0604020202020204" pitchFamily="34" charset="0"/>
                <a:cs typeface="Arial" panose="020B0604020202020204" pitchFamily="34" charset="0"/>
              </a:rPr>
              <a:t>Respond to your questions and concerns</a:t>
            </a:r>
          </a:p>
          <a:p>
            <a:endParaRPr lang="en-US" sz="1800" b="0" i="0" u="none" strike="noStrike" baseline="0" dirty="0">
              <a:solidFill>
                <a:schemeClr val="accent6"/>
              </a:solidFill>
              <a:latin typeface="Arial" panose="020B0604020202020204" pitchFamily="34" charset="0"/>
              <a:cs typeface="Arial" panose="020B0604020202020204" pitchFamily="34" charset="0"/>
            </a:endParaRPr>
          </a:p>
          <a:p>
            <a:pPr marL="0" indent="0">
              <a:buNone/>
            </a:pPr>
            <a:r>
              <a:rPr lang="en-US" sz="3600" i="0" u="none" strike="noStrike" baseline="0" dirty="0">
                <a:solidFill>
                  <a:schemeClr val="accent5"/>
                </a:solidFill>
                <a:latin typeface="+mj-lt"/>
                <a:cs typeface="Arial" panose="020B0604020202020204" pitchFamily="34" charset="0"/>
              </a:rPr>
              <a:t>Introductions</a:t>
            </a:r>
          </a:p>
          <a:p>
            <a:r>
              <a:rPr lang="en-US" sz="1800" b="0" i="0" u="none" strike="noStrike" baseline="0" dirty="0">
                <a:solidFill>
                  <a:schemeClr val="accent6"/>
                </a:solidFill>
                <a:latin typeface="Arial" panose="020B0604020202020204" pitchFamily="34" charset="0"/>
                <a:cs typeface="Arial" panose="020B0604020202020204" pitchFamily="34" charset="0"/>
              </a:rPr>
              <a:t>Paia Levine</a:t>
            </a:r>
          </a:p>
          <a:p>
            <a:r>
              <a:rPr lang="en-US" sz="1800" b="0" i="0" u="none" strike="noStrike" baseline="0" dirty="0">
                <a:solidFill>
                  <a:schemeClr val="accent6"/>
                </a:solidFill>
                <a:latin typeface="Arial" panose="020B0604020202020204" pitchFamily="34" charset="0"/>
                <a:cs typeface="Arial" panose="020B0604020202020204" pitchFamily="34" charset="0"/>
              </a:rPr>
              <a:t>Dr. Marilyn Underwood</a:t>
            </a:r>
          </a:p>
          <a:p>
            <a:r>
              <a:rPr lang="en-US" sz="1800" b="0" i="0" u="none" strike="noStrike" baseline="0" dirty="0">
                <a:solidFill>
                  <a:schemeClr val="accent6"/>
                </a:solidFill>
                <a:latin typeface="Arial" panose="020B0604020202020204" pitchFamily="34" charset="0"/>
                <a:cs typeface="Arial" panose="020B0604020202020204" pitchFamily="34" charset="0"/>
              </a:rPr>
              <a:t>Marcus Johnson</a:t>
            </a:r>
          </a:p>
          <a:p>
            <a:endParaRPr lang="en-US" dirty="0"/>
          </a:p>
        </p:txBody>
      </p:sp>
    </p:spTree>
    <p:extLst>
      <p:ext uri="{BB962C8B-B14F-4D97-AF65-F5344CB8AC3E}">
        <p14:creationId xmlns:p14="http://schemas.microsoft.com/office/powerpoint/2010/main" val="633073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4" name="Title 3">
            <a:extLst>
              <a:ext uri="{FF2B5EF4-FFF2-40B4-BE49-F238E27FC236}">
                <a16:creationId xmlns:a16="http://schemas.microsoft.com/office/drawing/2014/main" id="{5627E726-0F0F-4313-BA3E-046447B947CE}"/>
              </a:ext>
            </a:extLst>
          </p:cNvPr>
          <p:cNvSpPr>
            <a:spLocks noGrp="1"/>
          </p:cNvSpPr>
          <p:nvPr>
            <p:ph type="title"/>
          </p:nvPr>
        </p:nvSpPr>
        <p:spPr>
          <a:xfrm>
            <a:off x="28575" y="1057601"/>
            <a:ext cx="7772400" cy="2588115"/>
          </a:xfrm>
        </p:spPr>
        <p:txBody>
          <a:bodyPr>
            <a:noAutofit/>
          </a:bodyPr>
          <a:lstStyle/>
          <a:p>
            <a:r>
              <a:rPr lang="en-US" sz="1800" b="0" i="0" dirty="0">
                <a:solidFill>
                  <a:srgbClr val="212121"/>
                </a:solidFill>
                <a:effectLst/>
                <a:latin typeface="Arial" panose="020B0604020202020204" pitchFamily="34" charset="0"/>
                <a:cs typeface="Arial" panose="020B0604020202020204" pitchFamily="34" charset="0"/>
              </a:rPr>
              <a:t>Most homes in the CZU burn area have a septic system to treat wastewater. Most homes also have wells for drinking water.</a:t>
            </a:r>
            <a:br>
              <a:rPr lang="en-US" sz="1800" b="0" i="0" dirty="0">
                <a:solidFill>
                  <a:srgbClr val="212121"/>
                </a:solidFill>
                <a:effectLst/>
                <a:latin typeface="Arial" panose="020B0604020202020204" pitchFamily="34" charset="0"/>
                <a:cs typeface="Arial" panose="020B0604020202020204" pitchFamily="34" charset="0"/>
              </a:rPr>
            </a:br>
            <a:br>
              <a:rPr lang="en-US" sz="1800" dirty="0">
                <a:solidFill>
                  <a:srgbClr val="212121"/>
                </a:solidFill>
                <a:latin typeface="Arial" panose="020B0604020202020204" pitchFamily="34" charset="0"/>
                <a:cs typeface="Arial" panose="020B0604020202020204" pitchFamily="34" charset="0"/>
              </a:rPr>
            </a:br>
            <a:r>
              <a:rPr lang="en-US" sz="1800" b="0" i="0" dirty="0">
                <a:solidFill>
                  <a:srgbClr val="212121"/>
                </a:solidFill>
                <a:effectLst/>
                <a:latin typeface="Arial" panose="020B0604020202020204" pitchFamily="34" charset="0"/>
                <a:cs typeface="Arial" panose="020B0604020202020204" pitchFamily="34" charset="0"/>
              </a:rPr>
              <a:t>If a septic system is not working properly or is too close to the drinking water source or a creek or waterway, the wastewater </a:t>
            </a:r>
            <a:r>
              <a:rPr lang="en-US" sz="1800" dirty="0">
                <a:solidFill>
                  <a:srgbClr val="212121"/>
                </a:solidFill>
                <a:latin typeface="Arial" panose="020B0604020202020204" pitchFamily="34" charset="0"/>
                <a:cs typeface="Arial" panose="020B0604020202020204" pitchFamily="34" charset="0"/>
              </a:rPr>
              <a:t>may contaminate   the drinking water supply</a:t>
            </a:r>
            <a:r>
              <a:rPr lang="en-US" sz="1800" b="0" i="0" dirty="0">
                <a:solidFill>
                  <a:srgbClr val="212121"/>
                </a:solidFill>
                <a:effectLst/>
                <a:latin typeface="Arial" panose="020B0604020202020204" pitchFamily="34" charset="0"/>
                <a:cs typeface="Arial" panose="020B0604020202020204" pitchFamily="34" charset="0"/>
              </a:rPr>
              <a:t> or the creek.</a:t>
            </a:r>
            <a:br>
              <a:rPr lang="en-US" sz="1800" b="0" i="0" dirty="0">
                <a:solidFill>
                  <a:srgbClr val="212121"/>
                </a:solidFill>
                <a:effectLst/>
                <a:latin typeface="Arial" panose="020B0604020202020204" pitchFamily="34" charset="0"/>
                <a:cs typeface="Arial" panose="020B0604020202020204" pitchFamily="34" charset="0"/>
              </a:rPr>
            </a:br>
            <a:br>
              <a:rPr lang="en-US" sz="1800" b="0" i="0" dirty="0">
                <a:solidFill>
                  <a:srgbClr val="212121"/>
                </a:solidFill>
                <a:effectLst/>
                <a:latin typeface="Arial" panose="020B0604020202020204" pitchFamily="34" charset="0"/>
                <a:cs typeface="Arial" panose="020B0604020202020204" pitchFamily="34" charset="0"/>
              </a:rPr>
            </a:br>
            <a:r>
              <a:rPr lang="en-US" sz="1800" b="0" i="0" dirty="0">
                <a:solidFill>
                  <a:srgbClr val="212121"/>
                </a:solidFill>
                <a:effectLst/>
                <a:latin typeface="Arial" panose="020B0604020202020204" pitchFamily="34" charset="0"/>
                <a:cs typeface="Arial" panose="020B0604020202020204" pitchFamily="34" charset="0"/>
              </a:rPr>
              <a:t>About half the burn area creeks drain to the San Lorenzo River, a major source of drinking water for the community.</a:t>
            </a:r>
            <a:br>
              <a:rPr lang="en-US" sz="1800" b="0" i="0" dirty="0">
                <a:solidFill>
                  <a:srgbClr val="212121"/>
                </a:solidFill>
                <a:effectLst/>
                <a:latin typeface="Arial" panose="020B0604020202020204" pitchFamily="34" charset="0"/>
                <a:cs typeface="Arial" panose="020B0604020202020204" pitchFamily="34" charset="0"/>
              </a:rPr>
            </a:br>
            <a:br>
              <a:rPr lang="en-US" sz="1800" b="0" i="0" dirty="0">
                <a:solidFill>
                  <a:srgbClr val="212121"/>
                </a:solidFill>
                <a:effectLst/>
                <a:latin typeface="Arial" panose="020B0604020202020204" pitchFamily="34" charset="0"/>
                <a:cs typeface="Arial" panose="020B0604020202020204" pitchFamily="34" charset="0"/>
              </a:rPr>
            </a:br>
            <a:br>
              <a:rPr lang="en-US" sz="1800" b="0" i="0" dirty="0">
                <a:solidFill>
                  <a:srgbClr val="212121"/>
                </a:solidFill>
                <a:effectLst/>
                <a:latin typeface="Arial" panose="020B0604020202020204" pitchFamily="34" charset="0"/>
                <a:cs typeface="Arial" panose="020B0604020202020204" pitchFamily="34" charset="0"/>
              </a:rPr>
            </a:br>
            <a:r>
              <a:rPr lang="en-US" sz="1800" b="0" i="0" dirty="0">
                <a:solidFill>
                  <a:srgbClr val="212121"/>
                </a:solidFill>
                <a:effectLst/>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5746015-BBDB-45F2-BAA7-936ADDD0C41E}"/>
              </a:ext>
            </a:extLst>
          </p:cNvPr>
          <p:cNvPicPr>
            <a:picLocks noChangeAspect="1"/>
          </p:cNvPicPr>
          <p:nvPr/>
        </p:nvPicPr>
        <p:blipFill>
          <a:blip r:embed="rId6"/>
          <a:stretch>
            <a:fillRect/>
          </a:stretch>
        </p:blipFill>
        <p:spPr>
          <a:xfrm>
            <a:off x="345581" y="3784960"/>
            <a:ext cx="8452838" cy="3173065"/>
          </a:xfrm>
          <a:prstGeom prst="rect">
            <a:avLst/>
          </a:prstGeom>
        </p:spPr>
      </p:pic>
      <p:sp>
        <p:nvSpPr>
          <p:cNvPr id="8" name="Title 3">
            <a:extLst>
              <a:ext uri="{FF2B5EF4-FFF2-40B4-BE49-F238E27FC236}">
                <a16:creationId xmlns:a16="http://schemas.microsoft.com/office/drawing/2014/main" id="{E82B4154-3707-4870-8C10-D4E580F28C8A}"/>
              </a:ext>
            </a:extLst>
          </p:cNvPr>
          <p:cNvSpPr txBox="1">
            <a:spLocks/>
          </p:cNvSpPr>
          <p:nvPr/>
        </p:nvSpPr>
        <p:spPr>
          <a:xfrm>
            <a:off x="902665" y="532920"/>
            <a:ext cx="6523939" cy="7029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2800" dirty="0"/>
              <a:t>Septic Systems and the Environment  </a:t>
            </a:r>
          </a:p>
        </p:txBody>
      </p:sp>
    </p:spTree>
    <p:extLst>
      <p:ext uri="{BB962C8B-B14F-4D97-AF65-F5344CB8AC3E}">
        <p14:creationId xmlns:p14="http://schemas.microsoft.com/office/powerpoint/2010/main" val="2409802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345617" y="975455"/>
            <a:ext cx="6893385" cy="5577743"/>
          </a:xfrm>
        </p:spPr>
        <p:txBody>
          <a:bodyPr>
            <a:normAutofit fontScale="77500" lnSpcReduction="20000"/>
          </a:bodyPr>
          <a:lstStyle/>
          <a:p>
            <a:pPr marL="0" indent="0" algn="ctr" fontAlgn="base">
              <a:lnSpc>
                <a:spcPts val="1800"/>
              </a:lnSpc>
              <a:spcBef>
                <a:spcPts val="1200"/>
              </a:spcBef>
              <a:buNone/>
            </a:pPr>
            <a:r>
              <a:rPr lang="en-US" sz="3000" b="1" dirty="0">
                <a:solidFill>
                  <a:schemeClr val="accent2"/>
                </a:solidFill>
                <a:latin typeface="+mj-lt"/>
                <a:ea typeface="Times New Roman" panose="02020603050405020304" pitchFamily="18" charset="0"/>
                <a:cs typeface="Arial" panose="020B0604020202020204" pitchFamily="34" charset="0"/>
              </a:rPr>
              <a:t>Design Standards for Rebuilding are in the Santa</a:t>
            </a:r>
          </a:p>
          <a:p>
            <a:pPr marL="0" indent="0" algn="ctr" fontAlgn="base">
              <a:lnSpc>
                <a:spcPts val="1800"/>
              </a:lnSpc>
              <a:spcBef>
                <a:spcPts val="1200"/>
              </a:spcBef>
              <a:buNone/>
            </a:pPr>
            <a:r>
              <a:rPr lang="en-US" sz="3000" b="1" dirty="0">
                <a:solidFill>
                  <a:schemeClr val="accent2"/>
                </a:solidFill>
                <a:latin typeface="+mj-lt"/>
                <a:ea typeface="Times New Roman" panose="02020603050405020304" pitchFamily="18" charset="0"/>
                <a:cs typeface="Arial" panose="020B0604020202020204" pitchFamily="34" charset="0"/>
              </a:rPr>
              <a:t> Cruz County Code and State Regulations</a:t>
            </a:r>
          </a:p>
          <a:p>
            <a:pPr marL="0" indent="0" fontAlgn="base">
              <a:lnSpc>
                <a:spcPts val="1800"/>
              </a:lnSpc>
              <a:spcBef>
                <a:spcPts val="1200"/>
              </a:spcBef>
              <a:buNone/>
            </a:pPr>
            <a:r>
              <a:rPr lang="en-US" sz="20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Summary:</a:t>
            </a:r>
          </a:p>
          <a:p>
            <a:pPr marL="0" indent="0" fontAlgn="base">
              <a:lnSpc>
                <a:spcPts val="1800"/>
              </a:lnSpc>
              <a:spcBef>
                <a:spcPts val="1200"/>
              </a:spcBef>
              <a:buNone/>
            </a:pPr>
            <a:r>
              <a:rPr lang="en-US" sz="26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7.38.080</a:t>
            </a:r>
            <a:r>
              <a:rPr lang="en-US" sz="26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(A-D) Existing system—Building alterations.</a:t>
            </a:r>
          </a:p>
          <a:p>
            <a:pPr marL="0" indent="0" fontAlgn="base">
              <a:lnSpc>
                <a:spcPts val="1800"/>
              </a:lnSpc>
              <a:spcBef>
                <a:spcPts val="1200"/>
              </a:spcBef>
              <a:buNone/>
            </a:pPr>
            <a:endParaRPr lang="en-US" sz="26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293370" indent="-285750" fontAlgn="base">
              <a:lnSpc>
                <a:spcPts val="1800"/>
              </a:lnSpc>
              <a:spcBef>
                <a:spcPts val="0"/>
              </a:spcBef>
              <a:spcAft>
                <a:spcPts val="1200"/>
              </a:spcAft>
            </a:pPr>
            <a:r>
              <a:rPr lang="en-US" sz="2300" dirty="0">
                <a:solidFill>
                  <a:srgbClr val="000000"/>
                </a:solidFill>
                <a:latin typeface="Arial" panose="020B0604020202020204" pitchFamily="34" charset="0"/>
                <a:cs typeface="Arial" panose="020B0604020202020204" pitchFamily="34" charset="0"/>
              </a:rPr>
              <a:t>(B)  A one-time addition to any </a:t>
            </a:r>
            <a:r>
              <a:rPr lang="en-US" sz="2300" b="1" i="1" dirty="0">
                <a:solidFill>
                  <a:srgbClr val="000000"/>
                </a:solidFill>
                <a:latin typeface="Arial" panose="020B0604020202020204" pitchFamily="34" charset="0"/>
                <a:cs typeface="Arial" panose="020B0604020202020204" pitchFamily="34" charset="0"/>
              </a:rPr>
              <a:t>legal residential structure </a:t>
            </a:r>
            <a:r>
              <a:rPr lang="en-US" sz="2300" dirty="0">
                <a:solidFill>
                  <a:srgbClr val="000000"/>
                </a:solidFill>
                <a:latin typeface="Arial" panose="020B0604020202020204" pitchFamily="34" charset="0"/>
                <a:cs typeface="Arial" panose="020B0604020202020204" pitchFamily="34" charset="0"/>
              </a:rPr>
              <a:t>of up </a:t>
            </a:r>
            <a:r>
              <a:rPr lang="en-US" sz="2300" b="1" i="1" dirty="0">
                <a:solidFill>
                  <a:srgbClr val="000000"/>
                </a:solidFill>
                <a:latin typeface="Arial" panose="020B0604020202020204" pitchFamily="34" charset="0"/>
                <a:cs typeface="Arial" panose="020B0604020202020204" pitchFamily="34" charset="0"/>
              </a:rPr>
              <a:t>to 500 square feet </a:t>
            </a:r>
            <a:r>
              <a:rPr lang="en-US" sz="2300" dirty="0">
                <a:solidFill>
                  <a:srgbClr val="000000"/>
                </a:solidFill>
                <a:latin typeface="Arial" panose="020B0604020202020204" pitchFamily="34" charset="0"/>
                <a:cs typeface="Arial" panose="020B0604020202020204" pitchFamily="34" charset="0"/>
              </a:rPr>
              <a:t>with </a:t>
            </a:r>
            <a:r>
              <a:rPr lang="en-US" sz="2300" b="1" i="1" dirty="0">
                <a:solidFill>
                  <a:srgbClr val="000000"/>
                </a:solidFill>
                <a:latin typeface="Arial" panose="020B0604020202020204" pitchFamily="34" charset="0"/>
                <a:cs typeface="Arial" panose="020B0604020202020204" pitchFamily="34" charset="0"/>
              </a:rPr>
              <a:t>no increase in bedrooms </a:t>
            </a:r>
            <a:r>
              <a:rPr lang="en-US" sz="2300" dirty="0">
                <a:solidFill>
                  <a:srgbClr val="000000"/>
                </a:solidFill>
                <a:latin typeface="Arial" panose="020B0604020202020204" pitchFamily="34" charset="0"/>
                <a:cs typeface="Arial" panose="020B0604020202020204" pitchFamily="34" charset="0"/>
              </a:rPr>
              <a:t>may be approved to the existing sewage disposal system. Provided that:</a:t>
            </a:r>
          </a:p>
          <a:p>
            <a:pPr marL="693420" lvl="1" fontAlgn="base">
              <a:lnSpc>
                <a:spcPts val="1800"/>
              </a:lnSpc>
              <a:spcBef>
                <a:spcPts val="0"/>
              </a:spcBef>
              <a:spcAft>
                <a:spcPts val="1200"/>
              </a:spcAft>
            </a:pPr>
            <a:r>
              <a:rPr lang="en-US" sz="2300" dirty="0">
                <a:solidFill>
                  <a:srgbClr val="000000"/>
                </a:solidFill>
                <a:latin typeface="Arial" panose="020B0604020202020204" pitchFamily="34" charset="0"/>
                <a:cs typeface="Arial" panose="020B0604020202020204" pitchFamily="34" charset="0"/>
              </a:rPr>
              <a:t>New square footage does not encroach on the existing system or expansion area.</a:t>
            </a:r>
          </a:p>
          <a:p>
            <a:pPr marL="693420" lvl="1" fontAlgn="base">
              <a:lnSpc>
                <a:spcPts val="1800"/>
              </a:lnSpc>
              <a:spcBef>
                <a:spcPts val="0"/>
              </a:spcBef>
              <a:spcAft>
                <a:spcPts val="1200"/>
              </a:spcAft>
            </a:pPr>
            <a:r>
              <a:rPr lang="en-US" sz="2300" dirty="0">
                <a:solidFill>
                  <a:srgbClr val="000000"/>
                </a:solidFill>
                <a:latin typeface="Arial" panose="020B0604020202020204" pitchFamily="34" charset="0"/>
                <a:cs typeface="Arial" panose="020B0604020202020204" pitchFamily="34" charset="0"/>
              </a:rPr>
              <a:t>The existing system is in functioning without failure.</a:t>
            </a:r>
          </a:p>
          <a:p>
            <a:pPr marL="693420" lvl="1" fontAlgn="base">
              <a:lnSpc>
                <a:spcPts val="1800"/>
              </a:lnSpc>
              <a:spcBef>
                <a:spcPts val="0"/>
              </a:spcBef>
              <a:spcAft>
                <a:spcPts val="1200"/>
              </a:spcAft>
            </a:pPr>
            <a:r>
              <a:rPr lang="en-US" sz="2300" dirty="0">
                <a:solidFill>
                  <a:srgbClr val="000000"/>
                </a:solidFill>
                <a:latin typeface="Arial" panose="020B0604020202020204" pitchFamily="34" charset="0"/>
                <a:cs typeface="Arial" panose="020B0604020202020204" pitchFamily="34" charset="0"/>
              </a:rPr>
              <a:t>There is adequate information on the location, construction and function of the existing system.</a:t>
            </a:r>
          </a:p>
          <a:p>
            <a:pPr marL="693420" lvl="1" fontAlgn="base">
              <a:lnSpc>
                <a:spcPts val="1800"/>
              </a:lnSpc>
              <a:spcBef>
                <a:spcPts val="0"/>
              </a:spcBef>
              <a:spcAft>
                <a:spcPts val="1200"/>
              </a:spcAft>
            </a:pPr>
            <a:r>
              <a:rPr lang="en-US" sz="2300" dirty="0">
                <a:solidFill>
                  <a:srgbClr val="000000"/>
                </a:solidFill>
                <a:latin typeface="Arial" panose="020B0604020202020204" pitchFamily="34" charset="0"/>
                <a:cs typeface="Arial" panose="020B0604020202020204" pitchFamily="34" charset="0"/>
              </a:rPr>
              <a:t>Legal structures that meet the requirements of this section do not need to meet the minimum lot size provision.  </a:t>
            </a:r>
          </a:p>
          <a:p>
            <a:pPr marL="407670" lvl="1" indent="0" fontAlgn="base">
              <a:lnSpc>
                <a:spcPts val="1800"/>
              </a:lnSpc>
              <a:spcBef>
                <a:spcPts val="0"/>
              </a:spcBef>
              <a:spcAft>
                <a:spcPts val="1200"/>
              </a:spcAft>
              <a:buNone/>
            </a:pPr>
            <a:endParaRPr lang="en-US" dirty="0">
              <a:solidFill>
                <a:srgbClr val="000000"/>
              </a:solidFill>
              <a:latin typeface="Arial" panose="020B0604020202020204" pitchFamily="34" charset="0"/>
              <a:cs typeface="Arial" panose="020B0604020202020204" pitchFamily="34" charset="0"/>
            </a:endParaRPr>
          </a:p>
          <a:p>
            <a:pPr marL="693420" lvl="1" fontAlgn="base">
              <a:lnSpc>
                <a:spcPts val="1800"/>
              </a:lnSpc>
              <a:spcBef>
                <a:spcPts val="0"/>
              </a:spcBef>
              <a:spcAft>
                <a:spcPts val="1200"/>
              </a:spcAft>
            </a:pPr>
            <a:endParaRPr lang="en-US" dirty="0"/>
          </a:p>
        </p:txBody>
      </p:sp>
    </p:spTree>
    <p:extLst>
      <p:ext uri="{BB962C8B-B14F-4D97-AF65-F5344CB8AC3E}">
        <p14:creationId xmlns:p14="http://schemas.microsoft.com/office/powerpoint/2010/main" val="321789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C5D7610-B353-42E4-9042-8DE183B3A9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8295"/>
          <a:stretch/>
        </p:blipFill>
        <p:spPr>
          <a:xfrm>
            <a:off x="935665" y="91345"/>
            <a:ext cx="3105650" cy="442536"/>
          </a:xfrm>
          <a:prstGeom prst="rect">
            <a:avLst/>
          </a:prstGeom>
        </p:spPr>
      </p:pic>
      <p:cxnSp>
        <p:nvCxnSpPr>
          <p:cNvPr id="21" name="Straight Connector 20">
            <a:extLst>
              <a:ext uri="{FF2B5EF4-FFF2-40B4-BE49-F238E27FC236}">
                <a16:creationId xmlns:a16="http://schemas.microsoft.com/office/drawing/2014/main" id="{F55BE492-E434-4BC8-8D38-9B387D02B283}"/>
              </a:ext>
            </a:extLst>
          </p:cNvPr>
          <p:cNvCxnSpPr>
            <a:cxnSpLocks/>
          </p:cNvCxnSpPr>
          <p:nvPr/>
        </p:nvCxnSpPr>
        <p:spPr>
          <a:xfrm flipH="1">
            <a:off x="914402" y="533400"/>
            <a:ext cx="3126915" cy="0"/>
          </a:xfrm>
          <a:prstGeom prst="line">
            <a:avLst/>
          </a:prstGeom>
          <a:ln w="12700">
            <a:solidFill>
              <a:schemeClr val="accent2"/>
            </a:solidFill>
          </a:ln>
        </p:spPr>
        <p:style>
          <a:lnRef idx="1">
            <a:schemeClr val="accent3"/>
          </a:lnRef>
          <a:fillRef idx="0">
            <a:schemeClr val="accent3"/>
          </a:fillRef>
          <a:effectRef idx="0">
            <a:schemeClr val="accent3"/>
          </a:effectRef>
          <a:fontRef idx="minor">
            <a:schemeClr val="tx1"/>
          </a:fontRef>
        </p:style>
      </p:cxnSp>
      <p:pic>
        <p:nvPicPr>
          <p:cNvPr id="3" name="Picture 2" descr="Logo, calendar&#10;&#10;Description automatically generated">
            <a:extLst>
              <a:ext uri="{FF2B5EF4-FFF2-40B4-BE49-F238E27FC236}">
                <a16:creationId xmlns:a16="http://schemas.microsoft.com/office/drawing/2014/main" id="{559814F0-8012-4CCB-B108-5E2F7254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259"/>
            <a:ext cx="914400" cy="871870"/>
          </a:xfrm>
          <a:prstGeom prst="rect">
            <a:avLst/>
          </a:prstGeom>
        </p:spPr>
      </p:pic>
      <p:sp>
        <p:nvSpPr>
          <p:cNvPr id="6" name="Content Placeholder 5">
            <a:extLst>
              <a:ext uri="{FF2B5EF4-FFF2-40B4-BE49-F238E27FC236}">
                <a16:creationId xmlns:a16="http://schemas.microsoft.com/office/drawing/2014/main" id="{10C23ADE-BCC5-4F3E-B65D-13AB9406B745}"/>
              </a:ext>
            </a:extLst>
          </p:cNvPr>
          <p:cNvSpPr>
            <a:spLocks noGrp="1"/>
          </p:cNvSpPr>
          <p:nvPr>
            <p:ph idx="1"/>
          </p:nvPr>
        </p:nvSpPr>
        <p:spPr>
          <a:xfrm>
            <a:off x="457200" y="964218"/>
            <a:ext cx="6705600" cy="5588982"/>
          </a:xfrm>
        </p:spPr>
        <p:txBody>
          <a:bodyPr>
            <a:normAutofit/>
          </a:bodyPr>
          <a:lstStyle/>
          <a:p>
            <a:pPr marL="0" indent="0" fontAlgn="base">
              <a:lnSpc>
                <a:spcPts val="1800"/>
              </a:lnSpc>
              <a:spcBef>
                <a:spcPts val="0"/>
              </a:spcBef>
              <a:spcAft>
                <a:spcPts val="1200"/>
              </a:spcAft>
              <a:buNone/>
            </a:pPr>
            <a:r>
              <a:rPr lang="en-US"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7.38.080</a:t>
            </a:r>
            <a:r>
              <a:rPr lang="en-US" b="1" dirty="0">
                <a:solidFill>
                  <a:srgbClr val="000000"/>
                </a:solidFill>
                <a:latin typeface="Arial" panose="020B0604020202020204" pitchFamily="34" charset="0"/>
                <a:ea typeface="Times New Roman" panose="02020603050405020304" pitchFamily="18" charset="0"/>
                <a:cs typeface="Arial" panose="020B0604020202020204" pitchFamily="34" charset="0"/>
              </a:rPr>
              <a:t> Existing system—Building  alterations. (Cont.)</a:t>
            </a:r>
          </a:p>
          <a:p>
            <a:pPr marL="0" indent="0" fontAlgn="base">
              <a:lnSpc>
                <a:spcPts val="1800"/>
              </a:lnSpc>
              <a:spcBef>
                <a:spcPts val="0"/>
              </a:spcBef>
              <a:spcAft>
                <a:spcPts val="1200"/>
              </a:spcAft>
              <a:buNone/>
            </a:pPr>
            <a:endPar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460375" indent="-460375" fontAlgn="base">
              <a:lnSpc>
                <a:spcPts val="1800"/>
              </a:lnSpc>
              <a:spcBef>
                <a:spcPts val="0"/>
              </a:spcBef>
              <a:spcAft>
                <a:spcPts val="1200"/>
              </a:spcAft>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(C)  Reconstruction of Occupied Structures Destroyed by Fire or Calamity.</a:t>
            </a:r>
          </a:p>
          <a:p>
            <a:pPr marL="860425" lvl="1" indent="-460375" fontAlgn="base">
              <a:lnSpc>
                <a:spcPts val="1800"/>
              </a:lnSpc>
              <a:spcBef>
                <a:spcPts val="0"/>
              </a:spcBef>
              <a:spcAft>
                <a:spcPts val="1200"/>
              </a:spcAft>
            </a:pP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Legal structure for residential or commercial use, constructed with a building permit or prior to the requirement for building permits. </a:t>
            </a:r>
            <a:r>
              <a:rPr lang="en-US" sz="1800" dirty="0">
                <a:solidFill>
                  <a:srgbClr val="000000"/>
                </a:solidFill>
                <a:highlight>
                  <a:srgbClr val="A3EFA7"/>
                </a:highlight>
                <a:latin typeface="Arial" panose="020B0604020202020204" pitchFamily="34" charset="0"/>
                <a:ea typeface="Calibri" panose="020F0502020204030204" pitchFamily="34" charset="0"/>
                <a:cs typeface="Arial" panose="020B0604020202020204" pitchFamily="34" charset="0"/>
              </a:rPr>
              <a:t> </a:t>
            </a:r>
          </a:p>
          <a:p>
            <a:pPr marL="860425" lvl="1" indent="-460375" fontAlgn="base">
              <a:lnSpc>
                <a:spcPts val="1800"/>
              </a:lnSpc>
              <a:spcBef>
                <a:spcPts val="0"/>
              </a:spcBef>
              <a:spcAft>
                <a:spcPts val="1200"/>
              </a:spcAft>
            </a:pP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Sewage disposal system to serve the rebuild shall be upgraded to meet current standards,  or demonstration the existing system meets standards and is in functional condition.</a:t>
            </a:r>
          </a:p>
          <a:p>
            <a:pPr marL="860425" lvl="1" indent="-460375" fontAlgn="base">
              <a:lnSpc>
                <a:spcPts val="1800"/>
              </a:lnSpc>
              <a:spcBef>
                <a:spcPts val="0"/>
              </a:spcBef>
              <a:spcAft>
                <a:spcPts val="1200"/>
              </a:spcAft>
            </a:pPr>
            <a:r>
              <a:rPr lang="en-US" sz="1800" dirty="0">
                <a:solidFill>
                  <a:srgbClr val="000000"/>
                </a:solidFill>
                <a:latin typeface="Arial" panose="020B0604020202020204" pitchFamily="34" charset="0"/>
                <a:ea typeface="Calibri" panose="020F0502020204030204" pitchFamily="34" charset="0"/>
                <a:cs typeface="Arial" panose="020B0604020202020204" pitchFamily="34" charset="0"/>
              </a:rPr>
              <a:t>Combine any contiguous undeveloped lots to achieve a minimum parcel size of 15,000 square feet. </a:t>
            </a:r>
          </a:p>
          <a:p>
            <a:pPr marL="860425" lvl="1" indent="-460375" fontAlgn="base">
              <a:lnSpc>
                <a:spcPts val="1800"/>
              </a:lnSpc>
              <a:spcBef>
                <a:spcPts val="0"/>
              </a:spcBef>
              <a:spcAft>
                <a:spcPts val="1200"/>
              </a:spcAft>
            </a:pPr>
            <a:endParaRPr lang="en-US" sz="1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60375" indent="-460375" fontAlgn="base">
              <a:lnSpc>
                <a:spcPts val="1800"/>
              </a:lnSpc>
              <a:spcBef>
                <a:spcPts val="0"/>
              </a:spcBef>
              <a:spcAft>
                <a:spcPts val="1200"/>
              </a:spcAft>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(D)  Any proposed new use or proposed expansion of an existing use can only be approved if all existing and proposed uses on the parcel can be served by a sewage disposal system that meets the requirements for a standard system or alternative system. </a:t>
            </a:r>
            <a:endParaRPr lang="en-US" dirty="0"/>
          </a:p>
        </p:txBody>
      </p:sp>
    </p:spTree>
    <p:extLst>
      <p:ext uri="{BB962C8B-B14F-4D97-AF65-F5344CB8AC3E}">
        <p14:creationId xmlns:p14="http://schemas.microsoft.com/office/powerpoint/2010/main" val="3270493319"/>
      </p:ext>
    </p:extLst>
  </p:cSld>
  <p:clrMapOvr>
    <a:masterClrMapping/>
  </p:clrMapOvr>
</p:sld>
</file>

<file path=ppt/theme/theme1.xml><?xml version="1.0" encoding="utf-8"?>
<a:theme xmlns:a="http://schemas.openxmlformats.org/drawingml/2006/main" name="Facet">
  <a:themeElements>
    <a:clrScheme name="Custom 5">
      <a:dk1>
        <a:srgbClr val="FFFFFF"/>
      </a:dk1>
      <a:lt1>
        <a:srgbClr val="FFFFFF"/>
      </a:lt1>
      <a:dk2>
        <a:srgbClr val="FFFFFF"/>
      </a:dk2>
      <a:lt2>
        <a:srgbClr val="FFFFFF"/>
      </a:lt2>
      <a:accent1>
        <a:srgbClr val="006600"/>
      </a:accent1>
      <a:accent2>
        <a:srgbClr val="006600"/>
      </a:accent2>
      <a:accent3>
        <a:srgbClr val="757575"/>
      </a:accent3>
      <a:accent4>
        <a:srgbClr val="969FA7"/>
      </a:accent4>
      <a:accent5>
        <a:srgbClr val="004C00"/>
      </a:accent5>
      <a:accent6>
        <a:srgbClr val="003300"/>
      </a:accent6>
      <a:hlink>
        <a:srgbClr val="828282"/>
      </a:hlink>
      <a:folHlink>
        <a:srgbClr val="A5A5A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3212</TotalTime>
  <Words>2743</Words>
  <Application>Microsoft Office PowerPoint</Application>
  <PresentationFormat>On-screen Show (4:3)</PresentationFormat>
  <Paragraphs>275</Paragraphs>
  <Slides>45</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Aharoni</vt:lpstr>
      <vt:lpstr>Arial</vt:lpstr>
      <vt:lpstr>Calibri</vt:lpstr>
      <vt:lpstr>Trebuchet MS</vt:lpstr>
      <vt:lpstr>Wingdings</vt:lpstr>
      <vt:lpstr>Wingdings 3</vt:lpstr>
      <vt:lpstr>Facet</vt:lpstr>
      <vt:lpstr>PowerPoint Presentation</vt:lpstr>
      <vt:lpstr>PowerPoint Presentation</vt:lpstr>
      <vt:lpstr>PowerPoint Presentation</vt:lpstr>
      <vt:lpstr>PowerPoint Presentation</vt:lpstr>
      <vt:lpstr>AGENDA</vt:lpstr>
      <vt:lpstr>PowerPoint Presentation</vt:lpstr>
      <vt:lpstr>Most homes in the CZU burn area have a septic system to treat wastewater. Most homes also have wells for drinking water.  If a septic system is not working properly or is too close to the drinking water source or a creek or waterway, the wastewater may contaminate   the drinking water supply or the creek.  About half the burn area creeks drain to the San Lorenzo River, a major source of drinking water for the community.    </vt:lpstr>
      <vt:lpstr>PowerPoint Presentation</vt:lpstr>
      <vt:lpstr>PowerPoint Presentation</vt:lpstr>
      <vt:lpstr>PowerPoint Presentation</vt:lpstr>
      <vt:lpstr>Standard/Conventional Septic System</vt:lpstr>
      <vt:lpstr>Septic Tanks </vt:lpstr>
      <vt:lpstr>Septic Tank Standards are Set by Code</vt:lpstr>
      <vt:lpstr>Septic Tanks </vt:lpstr>
      <vt:lpstr>Leach fields  A leach field disposes of the clarified wastewater from the septic tank into the ground. Factors in designing a leach field:  </vt:lpstr>
      <vt:lpstr>Leach fields  (Cont’d) </vt:lpstr>
      <vt:lpstr>Leach fields  (Cont’d)</vt:lpstr>
      <vt:lpstr>Non-Standard Systems </vt:lpstr>
      <vt:lpstr>Non-Standard Systems </vt:lpstr>
      <vt:lpstr>Non-Standard Systems </vt:lpstr>
      <vt:lpstr>Non-Standard Systems </vt:lpstr>
      <vt:lpstr>Non-Standard Systems </vt:lpstr>
      <vt:lpstr> Sand filter systems can be above or below ground. Effluent flows from the tank to a pump chamber to the sand filter. Effluent is pumped under low pressure through the pipes at the top of the filter. The effluent leaves the pipes and is treated as it filters through the sand. The treated wastewater is then discharged to the drain field.  Sand filters provide a high level of treatment for nutrients and are good for sites with high water tables or that are close to water bodies, but they are more expensive than a conventional septic system. </vt:lpstr>
      <vt:lpstr> Mound systems are an option for shallow soil depth, high groundwater, or shallow bedrock. The sand mound contains a drain field trench. Effluent flows from the tank to a pump chamber, where it is pumped to the mound in prescribed doses.   Treatment occurs as effluent discharges to the trench and filters through the sand, and then disperses into the native soil.   While mound systems can be a good in certain soil conditions, they require a substantial amount of space and periodic maintenance.  </vt:lpstr>
      <vt:lpstr> </vt:lpstr>
      <vt:lpstr>ADU Septic System</vt:lpstr>
      <vt:lpstr>ADU Septic System</vt:lpstr>
      <vt:lpstr>Environmental Health Pre-Clearance  </vt:lpstr>
      <vt:lpstr>Environmental Health  Pre-Clearance </vt:lpstr>
      <vt:lpstr>Environmental Health Pre-Clearance</vt:lpstr>
      <vt:lpstr>Environmental Health Pre-Clearance</vt:lpstr>
      <vt:lpstr>Pre-Clearance Environmental Health Review</vt:lpstr>
      <vt:lpstr>PowerPoint Presentation</vt:lpstr>
      <vt:lpstr>Pre-Clearance Results</vt:lpstr>
      <vt:lpstr>Pre-Clearance Results</vt:lpstr>
      <vt:lpstr>Pre-Clearance Results</vt:lpstr>
      <vt:lpstr>Pre-Clearance Results</vt:lpstr>
      <vt:lpstr>Pre-Clearance Results</vt:lpstr>
      <vt:lpstr>Pre-Clearance Results</vt:lpstr>
      <vt:lpstr>Pre-Clearance Results</vt:lpstr>
      <vt:lpstr>Pre-Clearance Result</vt:lpstr>
      <vt:lpstr>Site Evaluation </vt:lpstr>
      <vt:lpstr>Permits </vt:lpstr>
      <vt:lpstr>Permits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Christy Manzeck</dc:creator>
  <cp:lastModifiedBy>Paia Levine</cp:lastModifiedBy>
  <cp:revision>130</cp:revision>
  <dcterms:created xsi:type="dcterms:W3CDTF">2021-02-01T21:17:21Z</dcterms:created>
  <dcterms:modified xsi:type="dcterms:W3CDTF">2021-05-08T22:48:28Z</dcterms:modified>
</cp:coreProperties>
</file>